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80"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Poppins" pitchFamily="2" charset="77"/>
      <p:regular r:id="rId38"/>
      <p:bold r:id="rId39"/>
      <p:italic r:id="rId40"/>
      <p:boldItalic r:id="rId41"/>
    </p:embeddedFont>
    <p:embeddedFont>
      <p:font typeface="Poppins Light" pitchFamily="2" charset="77"/>
      <p:regular r:id="rId42"/>
      <p:bold r:id="rId43"/>
      <p:italic r:id="rId44"/>
      <p:boldItalic r:id="rId45"/>
    </p:embeddedFont>
    <p:embeddedFont>
      <p:font typeface="Poppins SemiBold" pitchFamily="2" charset="77"/>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Slab" pitchFamily="2"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16">
          <p15:clr>
            <a:srgbClr val="9AA0A6"/>
          </p15:clr>
        </p15:guide>
        <p15:guide id="4" pos="56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56" d="100"/>
          <a:sy n="156" d="100"/>
        </p:scale>
        <p:origin x="808" y="168"/>
      </p:cViewPr>
      <p:guideLst>
        <p:guide orient="horz" pos="1620"/>
        <p:guide pos="2880"/>
        <p:guide pos="216"/>
        <p:guide pos="56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330a4c1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1330a4c1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fe087b4113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1fe087b411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11019a905f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g211019a905f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bdb2974b9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4bdb2974b9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4f70a7cf3d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4f70a7cf3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4f70a7cf3d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4f70a7cf3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4f70a7cf3d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4f70a7cf3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5f2b901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35f2b901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4bdb2974b9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4bdb2974b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11019a905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11019a905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bc3d29e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4bc3d29e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5f2b901c2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5f2b901c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4f70a7cf3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4f70a7cf3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f4225dde3d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f4225dde3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273fa3247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1273fa3247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4f70a7cf3d_0_75:notes"/>
          <p:cNvSpPr>
            <a:spLocks noGrp="1" noRot="1" noChangeAspect="1"/>
          </p:cNvSpPr>
          <p:nvPr>
            <p:ph type="sldImg" idx="2"/>
          </p:nvPr>
        </p:nvSpPr>
        <p:spPr>
          <a:xfrm>
            <a:off x="38129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4f70a7cf3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133a928702_0_487:notes"/>
          <p:cNvSpPr>
            <a:spLocks noGrp="1" noRot="1" noChangeAspect="1"/>
          </p:cNvSpPr>
          <p:nvPr>
            <p:ph type="sldImg" idx="2"/>
          </p:nvPr>
        </p:nvSpPr>
        <p:spPr>
          <a:xfrm>
            <a:off x="38129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133a928702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5f7330cd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35f7330c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1019a905f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11019a905f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bdb2974b9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24bdb2974b9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4bdb2974b9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4bdb2974b9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bdb2974b9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24bdb2974b9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bdb2974b9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24bdb2974b9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e093e007c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1fe093e007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11019a905f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211019a905f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www.klevu.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www.klevu.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12"/>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 name="Google Shape;55;p12"/>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56" name="Google Shape;56;p1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57" name="Google Shape;57;p1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58" name="Google Shape;58;p1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3"/>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14"/>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66" name="Google Shape;66;p14"/>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2" name="Google Shape;82;p18"/>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1600"/>
              </a:spcBef>
              <a:spcAft>
                <a:spcPts val="0"/>
              </a:spcAft>
              <a:buSzPts val="1100"/>
              <a:buChar char="○"/>
              <a:defRPr/>
            </a:lvl2pPr>
            <a:lvl3pPr marL="1371600" lvl="2" indent="-298450" algn="l" rtl="0">
              <a:lnSpc>
                <a:spcPct val="90000"/>
              </a:lnSpc>
              <a:spcBef>
                <a:spcPts val="1600"/>
              </a:spcBef>
              <a:spcAft>
                <a:spcPts val="0"/>
              </a:spcAft>
              <a:buSzPts val="1100"/>
              <a:buChar char="■"/>
              <a:defRPr/>
            </a:lvl3pPr>
            <a:lvl4pPr marL="1828800" lvl="3" indent="-298450" algn="l" rtl="0">
              <a:lnSpc>
                <a:spcPct val="90000"/>
              </a:lnSpc>
              <a:spcBef>
                <a:spcPts val="1600"/>
              </a:spcBef>
              <a:spcAft>
                <a:spcPts val="0"/>
              </a:spcAft>
              <a:buSzPts val="1100"/>
              <a:buChar char="●"/>
              <a:defRPr/>
            </a:lvl4pPr>
            <a:lvl5pPr marL="2286000" lvl="4" indent="-298450" algn="l" rtl="0">
              <a:lnSpc>
                <a:spcPct val="90000"/>
              </a:lnSpc>
              <a:spcBef>
                <a:spcPts val="1600"/>
              </a:spcBef>
              <a:spcAft>
                <a:spcPts val="0"/>
              </a:spcAft>
              <a:buSzPts val="1100"/>
              <a:buChar char="○"/>
              <a:defRPr/>
            </a:lvl5pPr>
            <a:lvl6pPr marL="2743200" lvl="5" indent="-298450" algn="l" rtl="0">
              <a:lnSpc>
                <a:spcPct val="90000"/>
              </a:lnSpc>
              <a:spcBef>
                <a:spcPts val="1600"/>
              </a:spcBef>
              <a:spcAft>
                <a:spcPts val="0"/>
              </a:spcAft>
              <a:buSzPts val="1100"/>
              <a:buChar char="■"/>
              <a:defRPr/>
            </a:lvl6pPr>
            <a:lvl7pPr marL="3200400" lvl="6" indent="-298450" algn="l" rtl="0">
              <a:lnSpc>
                <a:spcPct val="90000"/>
              </a:lnSpc>
              <a:spcBef>
                <a:spcPts val="1600"/>
              </a:spcBef>
              <a:spcAft>
                <a:spcPts val="0"/>
              </a:spcAft>
              <a:buSzPts val="1100"/>
              <a:buChar char="●"/>
              <a:defRPr/>
            </a:lvl7pPr>
            <a:lvl8pPr marL="3657600" lvl="7" indent="-298450" algn="l" rtl="0">
              <a:lnSpc>
                <a:spcPct val="90000"/>
              </a:lnSpc>
              <a:spcBef>
                <a:spcPts val="1600"/>
              </a:spcBef>
              <a:spcAft>
                <a:spcPts val="0"/>
              </a:spcAft>
              <a:buSzPts val="1100"/>
              <a:buChar char="○"/>
              <a:defRPr/>
            </a:lvl8pPr>
            <a:lvl9pPr marL="4114800" lvl="8" indent="-298450" algn="l" rtl="0">
              <a:lnSpc>
                <a:spcPct val="90000"/>
              </a:lnSpc>
              <a:spcBef>
                <a:spcPts val="1600"/>
              </a:spcBef>
              <a:spcAft>
                <a:spcPts val="1600"/>
              </a:spcAft>
              <a:buSzPts val="1100"/>
              <a:buChar char="■"/>
              <a:defRPr/>
            </a:lvl9pPr>
          </a:lstStyle>
          <a:p>
            <a:endParaRPr/>
          </a:p>
        </p:txBody>
      </p:sp>
      <p:sp>
        <p:nvSpPr>
          <p:cNvPr id="83" name="Google Shape;83;p1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7" name="Google Shape;87;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0"/>
        <p:cNvGrpSpPr/>
        <p:nvPr/>
      </p:nvGrpSpPr>
      <p:grpSpPr>
        <a:xfrm>
          <a:off x="0" y="0"/>
          <a:ext cx="0" cy="0"/>
          <a:chOff x="0" y="0"/>
          <a:chExt cx="0" cy="0"/>
        </a:xfrm>
      </p:grpSpPr>
      <p:pic>
        <p:nvPicPr>
          <p:cNvPr id="91" name="Google Shape;91;p20"/>
          <p:cNvPicPr preferRelativeResize="0"/>
          <p:nvPr/>
        </p:nvPicPr>
        <p:blipFill rotWithShape="1">
          <a:blip r:embed="rId2">
            <a:alphaModFix/>
          </a:blip>
          <a:srcRect/>
          <a:stretch/>
        </p:blipFill>
        <p:spPr>
          <a:xfrm>
            <a:off x="0" y="1"/>
            <a:ext cx="8817425" cy="5143500"/>
          </a:xfrm>
          <a:prstGeom prst="rect">
            <a:avLst/>
          </a:prstGeom>
          <a:noFill/>
          <a:ln>
            <a:noFill/>
          </a:ln>
        </p:spPr>
      </p:pic>
      <p:sp>
        <p:nvSpPr>
          <p:cNvPr id="92" name="Google Shape;92;p20"/>
          <p:cNvSpPr txBox="1"/>
          <p:nvPr/>
        </p:nvSpPr>
        <p:spPr>
          <a:xfrm>
            <a:off x="159542" y="131887"/>
            <a:ext cx="1094400" cy="244500"/>
          </a:xfrm>
          <a:prstGeom prst="rect">
            <a:avLst/>
          </a:prstGeom>
          <a:noFill/>
          <a:ln>
            <a:noFill/>
          </a:ln>
        </p:spPr>
        <p:txBody>
          <a:bodyPr spcFirstLastPara="1" wrap="square" lIns="75275" tIns="75275" rIns="75275" bIns="7527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666666"/>
                </a:solidFill>
                <a:latin typeface="Lato"/>
                <a:ea typeface="Lato"/>
                <a:cs typeface="Lato"/>
                <a:sym typeface="Lato"/>
              </a:rPr>
              <a:t>AI-Powered Discovery Suite</a:t>
            </a:r>
            <a:endParaRPr sz="600" b="0" i="0" u="none" strike="noStrike" cap="none">
              <a:solidFill>
                <a:srgbClr val="666666"/>
              </a:solidFill>
              <a:latin typeface="Lato"/>
              <a:ea typeface="Lato"/>
              <a:cs typeface="Lato"/>
              <a:sym typeface="Lato"/>
            </a:endParaRPr>
          </a:p>
        </p:txBody>
      </p:sp>
      <p:pic>
        <p:nvPicPr>
          <p:cNvPr id="93" name="Google Shape;93;p20"/>
          <p:cNvPicPr preferRelativeResize="0"/>
          <p:nvPr/>
        </p:nvPicPr>
        <p:blipFill rotWithShape="1">
          <a:blip r:embed="rId3">
            <a:alphaModFix/>
          </a:blip>
          <a:srcRect/>
          <a:stretch/>
        </p:blipFill>
        <p:spPr>
          <a:xfrm>
            <a:off x="8799500" y="183757"/>
            <a:ext cx="131304" cy="131304"/>
          </a:xfrm>
          <a:prstGeom prst="rect">
            <a:avLst/>
          </a:prstGeom>
          <a:noFill/>
          <a:ln>
            <a:noFill/>
          </a:ln>
        </p:spPr>
      </p:pic>
      <p:sp>
        <p:nvSpPr>
          <p:cNvPr id="94" name="Google Shape;94;p20"/>
          <p:cNvSpPr txBox="1"/>
          <p:nvPr/>
        </p:nvSpPr>
        <p:spPr>
          <a:xfrm>
            <a:off x="235142" y="4836739"/>
            <a:ext cx="10944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666666"/>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www.klevu.com</a:t>
            </a:r>
            <a:endParaRPr sz="600" b="0" i="0" u="none" strike="noStrike" cap="none">
              <a:solidFill>
                <a:srgbClr val="666666"/>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2"/>
          <p:cNvSpPr txBox="1">
            <a:spLocks noGrp="1"/>
          </p:cNvSpPr>
          <p:nvPr>
            <p:ph type="ctrTitle"/>
          </p:nvPr>
        </p:nvSpPr>
        <p:spPr>
          <a:xfrm>
            <a:off x="311708" y="744575"/>
            <a:ext cx="8520600" cy="2052600"/>
          </a:xfrm>
          <a:prstGeom prst="rect">
            <a:avLst/>
          </a:prstGeom>
        </p:spPr>
        <p:txBody>
          <a:bodyPr spcFirstLastPara="1" wrap="square" lIns="91450" tIns="91450" rIns="91450" bIns="9145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1" name="Google Shape;101;p22"/>
          <p:cNvSpPr txBox="1">
            <a:spLocks noGrp="1"/>
          </p:cNvSpPr>
          <p:nvPr>
            <p:ph type="subTitle" idx="1"/>
          </p:nvPr>
        </p:nvSpPr>
        <p:spPr>
          <a:xfrm>
            <a:off x="311700" y="2834125"/>
            <a:ext cx="8520600" cy="792600"/>
          </a:xfrm>
          <a:prstGeom prst="rect">
            <a:avLst/>
          </a:prstGeom>
        </p:spPr>
        <p:txBody>
          <a:bodyPr spcFirstLastPara="1" wrap="square" lIns="91450" tIns="91450" rIns="91450" bIns="9145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22"/>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20439"/>
          <a:stretch/>
        </p:blipFill>
        <p:spPr>
          <a:xfrm>
            <a:off x="0" y="0"/>
            <a:ext cx="9144003" cy="5143499"/>
          </a:xfrm>
          <a:prstGeom prst="rect">
            <a:avLst/>
          </a:prstGeom>
          <a:noFill/>
          <a:ln>
            <a:noFill/>
          </a:ln>
        </p:spPr>
      </p:pic>
      <p:pic>
        <p:nvPicPr>
          <p:cNvPr id="18" name="Google Shape;18;p3"/>
          <p:cNvPicPr preferRelativeResize="0"/>
          <p:nvPr/>
        </p:nvPicPr>
        <p:blipFill>
          <a:blip r:embed="rId3">
            <a:alphaModFix/>
          </a:blip>
          <a:stretch>
            <a:fillRect/>
          </a:stretch>
        </p:blipFill>
        <p:spPr>
          <a:xfrm>
            <a:off x="8743063" y="174750"/>
            <a:ext cx="155925" cy="155925"/>
          </a:xfrm>
          <a:prstGeom prst="rect">
            <a:avLst/>
          </a:prstGeom>
          <a:noFill/>
          <a:ln>
            <a:noFill/>
          </a:ln>
        </p:spPr>
      </p:pic>
      <p:sp>
        <p:nvSpPr>
          <p:cNvPr id="19" name="Google Shape;19;p3"/>
          <p:cNvSpPr txBox="1"/>
          <p:nvPr/>
        </p:nvSpPr>
        <p:spPr>
          <a:xfrm>
            <a:off x="179925" y="106475"/>
            <a:ext cx="165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AI-Powered Product Discovery</a:t>
            </a:r>
            <a:endParaRPr sz="700">
              <a:solidFill>
                <a:srgbClr val="666666"/>
              </a:solidFill>
              <a:latin typeface="Poppins"/>
              <a:ea typeface="Poppins"/>
              <a:cs typeface="Poppins"/>
              <a:sym typeface="Poppins"/>
            </a:endParaRPr>
          </a:p>
        </p:txBody>
      </p:sp>
      <p:sp>
        <p:nvSpPr>
          <p:cNvPr id="20" name="Google Shape;20;p3"/>
          <p:cNvSpPr txBox="1"/>
          <p:nvPr/>
        </p:nvSpPr>
        <p:spPr>
          <a:xfrm>
            <a:off x="259745" y="4831227"/>
            <a:ext cx="13131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700">
                <a:solidFill>
                  <a:srgbClr val="666666"/>
                </a:solidFill>
                <a:uFill>
                  <a:noFill/>
                </a:uFill>
                <a:latin typeface="Poppins Light"/>
                <a:ea typeface="Poppins Light"/>
                <a:cs typeface="Poppins Light"/>
                <a:sym typeface="Poppins Light"/>
                <a:hlinkClick r:id="rId4">
                  <a:extLst>
                    <a:ext uri="{A12FA001-AC4F-418D-AE19-62706E023703}">
                      <ahyp:hlinkClr xmlns:ahyp="http://schemas.microsoft.com/office/drawing/2018/hyperlinkcolor" val="tx"/>
                    </a:ext>
                  </a:extLst>
                </a:hlinkClick>
              </a:rPr>
              <a:t>www.klevu.com</a:t>
            </a:r>
            <a:endParaRPr sz="700">
              <a:solidFill>
                <a:srgbClr val="666666"/>
              </a:solidFill>
              <a:latin typeface="Poppins Light"/>
              <a:ea typeface="Poppins Light"/>
              <a:cs typeface="Poppins Light"/>
              <a:sym typeface="Poppins Ligh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311700" y="2150850"/>
            <a:ext cx="8520600" cy="841800"/>
          </a:xfrm>
          <a:prstGeom prst="rect">
            <a:avLst/>
          </a:prstGeom>
        </p:spPr>
        <p:txBody>
          <a:bodyPr spcFirstLastPara="1" wrap="square" lIns="91450" tIns="91450" rIns="91450" bIns="91450"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 name="Google Shape;105;p23"/>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311700" y="445025"/>
            <a:ext cx="8520600" cy="572700"/>
          </a:xfrm>
          <a:prstGeom prst="rect">
            <a:avLst/>
          </a:prstGeom>
        </p:spPr>
        <p:txBody>
          <a:bodyPr spcFirstLastPara="1" wrap="square" lIns="91450" tIns="91450" rIns="91450" bIns="9145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24"/>
          <p:cNvSpPr txBox="1">
            <a:spLocks noGrp="1"/>
          </p:cNvSpPr>
          <p:nvPr>
            <p:ph type="body" idx="1"/>
          </p:nvPr>
        </p:nvSpPr>
        <p:spPr>
          <a:xfrm>
            <a:off x="311700" y="1152475"/>
            <a:ext cx="8520600" cy="3416400"/>
          </a:xfrm>
          <a:prstGeom prst="rect">
            <a:avLst/>
          </a:prstGeom>
        </p:spPr>
        <p:txBody>
          <a:bodyPr spcFirstLastPara="1" wrap="square" lIns="91450" tIns="91450" rIns="91450" bIns="91450"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9" name="Google Shape;109;p24"/>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311700" y="445025"/>
            <a:ext cx="8520600" cy="572700"/>
          </a:xfrm>
          <a:prstGeom prst="rect">
            <a:avLst/>
          </a:prstGeom>
        </p:spPr>
        <p:txBody>
          <a:bodyPr spcFirstLastPara="1" wrap="square" lIns="91450" tIns="91450" rIns="91450" bIns="9145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5"/>
          <p:cNvSpPr txBox="1">
            <a:spLocks noGrp="1"/>
          </p:cNvSpPr>
          <p:nvPr>
            <p:ph type="body" idx="1"/>
          </p:nvPr>
        </p:nvSpPr>
        <p:spPr>
          <a:xfrm>
            <a:off x="311700" y="1152475"/>
            <a:ext cx="3999900" cy="3416400"/>
          </a:xfrm>
          <a:prstGeom prst="rect">
            <a:avLst/>
          </a:prstGeom>
        </p:spPr>
        <p:txBody>
          <a:bodyPr spcFirstLastPara="1" wrap="square" lIns="91450" tIns="91450" rIns="91450" bIns="91450"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3" name="Google Shape;113;p25"/>
          <p:cNvSpPr txBox="1">
            <a:spLocks noGrp="1"/>
          </p:cNvSpPr>
          <p:nvPr>
            <p:ph type="body" idx="2"/>
          </p:nvPr>
        </p:nvSpPr>
        <p:spPr>
          <a:xfrm>
            <a:off x="4832400" y="1152475"/>
            <a:ext cx="3999900" cy="3416400"/>
          </a:xfrm>
          <a:prstGeom prst="rect">
            <a:avLst/>
          </a:prstGeom>
        </p:spPr>
        <p:txBody>
          <a:bodyPr spcFirstLastPara="1" wrap="square" lIns="91450" tIns="91450" rIns="91450" bIns="91450"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4" name="Google Shape;114;p25"/>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11700" y="445025"/>
            <a:ext cx="8520600" cy="572700"/>
          </a:xfrm>
          <a:prstGeom prst="rect">
            <a:avLst/>
          </a:prstGeom>
        </p:spPr>
        <p:txBody>
          <a:bodyPr spcFirstLastPara="1" wrap="square" lIns="91450" tIns="91450" rIns="91450" bIns="9145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26"/>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311700" y="555600"/>
            <a:ext cx="2808000" cy="755700"/>
          </a:xfrm>
          <a:prstGeom prst="rect">
            <a:avLst/>
          </a:prstGeom>
        </p:spPr>
        <p:txBody>
          <a:bodyPr spcFirstLastPara="1" wrap="square" lIns="91450" tIns="91450" rIns="91450" bIns="91450"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27"/>
          <p:cNvSpPr txBox="1">
            <a:spLocks noGrp="1"/>
          </p:cNvSpPr>
          <p:nvPr>
            <p:ph type="body" idx="1"/>
          </p:nvPr>
        </p:nvSpPr>
        <p:spPr>
          <a:xfrm>
            <a:off x="311700" y="1389600"/>
            <a:ext cx="2808000" cy="3179400"/>
          </a:xfrm>
          <a:prstGeom prst="rect">
            <a:avLst/>
          </a:prstGeom>
        </p:spPr>
        <p:txBody>
          <a:bodyPr spcFirstLastPara="1" wrap="square" lIns="91450" tIns="91450" rIns="91450" bIns="91450"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27"/>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490250" y="450150"/>
            <a:ext cx="6367800" cy="4090800"/>
          </a:xfrm>
          <a:prstGeom prst="rect">
            <a:avLst/>
          </a:prstGeom>
        </p:spPr>
        <p:txBody>
          <a:bodyPr spcFirstLastPara="1" wrap="square" lIns="91450" tIns="91450" rIns="91450" bIns="91450"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4" name="Google Shape;124;p28"/>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29"/>
          <p:cNvSpPr/>
          <p:nvPr/>
        </p:nvSpPr>
        <p:spPr>
          <a:xfrm>
            <a:off x="4572000" y="-125"/>
            <a:ext cx="4572000" cy="5143500"/>
          </a:xfrm>
          <a:prstGeom prst="rect">
            <a:avLst/>
          </a:prstGeom>
          <a:solidFill>
            <a:schemeClr val="lt2"/>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127" name="Google Shape;127;p29"/>
          <p:cNvSpPr txBox="1">
            <a:spLocks noGrp="1"/>
          </p:cNvSpPr>
          <p:nvPr>
            <p:ph type="title"/>
          </p:nvPr>
        </p:nvSpPr>
        <p:spPr>
          <a:xfrm>
            <a:off x="265500" y="1233175"/>
            <a:ext cx="4045200" cy="1482300"/>
          </a:xfrm>
          <a:prstGeom prst="rect">
            <a:avLst/>
          </a:prstGeom>
        </p:spPr>
        <p:txBody>
          <a:bodyPr spcFirstLastPara="1" wrap="square" lIns="91450" tIns="91450" rIns="91450" bIns="91450"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8" name="Google Shape;128;p29"/>
          <p:cNvSpPr txBox="1">
            <a:spLocks noGrp="1"/>
          </p:cNvSpPr>
          <p:nvPr>
            <p:ph type="subTitle" idx="1"/>
          </p:nvPr>
        </p:nvSpPr>
        <p:spPr>
          <a:xfrm>
            <a:off x="265500" y="2803075"/>
            <a:ext cx="4045200" cy="1235100"/>
          </a:xfrm>
          <a:prstGeom prst="rect">
            <a:avLst/>
          </a:prstGeom>
        </p:spPr>
        <p:txBody>
          <a:bodyPr spcFirstLastPara="1" wrap="square" lIns="91450" tIns="91450" rIns="91450" bIns="91450"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9" name="Google Shape;129;p29"/>
          <p:cNvSpPr txBox="1">
            <a:spLocks noGrp="1"/>
          </p:cNvSpPr>
          <p:nvPr>
            <p:ph type="body" idx="2"/>
          </p:nvPr>
        </p:nvSpPr>
        <p:spPr>
          <a:xfrm>
            <a:off x="4939500" y="724075"/>
            <a:ext cx="3837000" cy="3695100"/>
          </a:xfrm>
          <a:prstGeom prst="rect">
            <a:avLst/>
          </a:prstGeom>
        </p:spPr>
        <p:txBody>
          <a:bodyPr spcFirstLastPara="1" wrap="square" lIns="91450" tIns="91450" rIns="91450" bIns="91450"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0" name="Google Shape;130;p29"/>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0"/>
          <p:cNvSpPr txBox="1">
            <a:spLocks noGrp="1"/>
          </p:cNvSpPr>
          <p:nvPr>
            <p:ph type="body" idx="1"/>
          </p:nvPr>
        </p:nvSpPr>
        <p:spPr>
          <a:xfrm>
            <a:off x="311700" y="4230575"/>
            <a:ext cx="5998800" cy="605100"/>
          </a:xfrm>
          <a:prstGeom prst="rect">
            <a:avLst/>
          </a:prstGeom>
        </p:spPr>
        <p:txBody>
          <a:bodyPr spcFirstLastPara="1" wrap="square" lIns="91450" tIns="91450" rIns="91450" bIns="91450"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33" name="Google Shape;133;p30"/>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1"/>
          <p:cNvSpPr txBox="1">
            <a:spLocks noGrp="1"/>
          </p:cNvSpPr>
          <p:nvPr>
            <p:ph type="title" hasCustomPrompt="1"/>
          </p:nvPr>
        </p:nvSpPr>
        <p:spPr>
          <a:xfrm>
            <a:off x="311700" y="1106125"/>
            <a:ext cx="8520600" cy="1963500"/>
          </a:xfrm>
          <a:prstGeom prst="rect">
            <a:avLst/>
          </a:prstGeom>
        </p:spPr>
        <p:txBody>
          <a:bodyPr spcFirstLastPara="1" wrap="square" lIns="91450" tIns="91450" rIns="91450" bIns="9145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 name="Google Shape;136;p31"/>
          <p:cNvSpPr txBox="1">
            <a:spLocks noGrp="1"/>
          </p:cNvSpPr>
          <p:nvPr>
            <p:ph type="body" idx="1"/>
          </p:nvPr>
        </p:nvSpPr>
        <p:spPr>
          <a:xfrm>
            <a:off x="311700" y="3152225"/>
            <a:ext cx="8520600" cy="1300800"/>
          </a:xfrm>
          <a:prstGeom prst="rect">
            <a:avLst/>
          </a:prstGeom>
        </p:spPr>
        <p:txBody>
          <a:bodyPr spcFirstLastPara="1" wrap="square" lIns="91450" tIns="91450" rIns="91450" bIns="91450"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7" name="Google Shape;137;p31"/>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2"/>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2">
  <p:cSld name="TITLE_1_2">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20439"/>
          <a:stretch/>
        </p:blipFill>
        <p:spPr>
          <a:xfrm>
            <a:off x="0" y="0"/>
            <a:ext cx="9144003" cy="51434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5">
  <p:cSld name="TITLE_5">
    <p:spTree>
      <p:nvGrpSpPr>
        <p:cNvPr id="1" name="Shape 140"/>
        <p:cNvGrpSpPr/>
        <p:nvPr/>
      </p:nvGrpSpPr>
      <p:grpSpPr>
        <a:xfrm>
          <a:off x="0" y="0"/>
          <a:ext cx="0" cy="0"/>
          <a:chOff x="0" y="0"/>
          <a:chExt cx="0" cy="0"/>
        </a:xfrm>
      </p:grpSpPr>
      <p:sp>
        <p:nvSpPr>
          <p:cNvPr id="141" name="Google Shape;141;p33"/>
          <p:cNvSpPr txBox="1">
            <a:spLocks noGrp="1"/>
          </p:cNvSpPr>
          <p:nvPr>
            <p:ph type="ctrTitle"/>
          </p:nvPr>
        </p:nvSpPr>
        <p:spPr>
          <a:xfrm>
            <a:off x="311708" y="744575"/>
            <a:ext cx="8520600" cy="2052600"/>
          </a:xfrm>
          <a:prstGeom prst="rect">
            <a:avLst/>
          </a:prstGeom>
        </p:spPr>
        <p:txBody>
          <a:bodyPr spcFirstLastPara="1" wrap="square" lIns="91450" tIns="91450" rIns="91450" bIns="9145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2" name="Google Shape;142;p33"/>
          <p:cNvSpPr txBox="1">
            <a:spLocks noGrp="1"/>
          </p:cNvSpPr>
          <p:nvPr>
            <p:ph type="subTitle" idx="1"/>
          </p:nvPr>
        </p:nvSpPr>
        <p:spPr>
          <a:xfrm>
            <a:off x="311700" y="2834125"/>
            <a:ext cx="8520600" cy="792600"/>
          </a:xfrm>
          <a:prstGeom prst="rect">
            <a:avLst/>
          </a:prstGeom>
        </p:spPr>
        <p:txBody>
          <a:bodyPr spcFirstLastPara="1" wrap="square" lIns="91450" tIns="91450" rIns="91450" bIns="9145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33"/>
          <p:cNvSpPr txBox="1">
            <a:spLocks noGrp="1"/>
          </p:cNvSpPr>
          <p:nvPr>
            <p:ph type="sldNum" idx="12"/>
          </p:nvPr>
        </p:nvSpPr>
        <p:spPr>
          <a:xfrm>
            <a:off x="8472458" y="4663217"/>
            <a:ext cx="548700" cy="393600"/>
          </a:xfrm>
          <a:prstGeom prst="rect">
            <a:avLst/>
          </a:prstGeom>
        </p:spPr>
        <p:txBody>
          <a:bodyPr spcFirstLastPara="1" wrap="square" lIns="91450" tIns="91450" rIns="91450" bIns="914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23"/>
        <p:cNvGrpSpPr/>
        <p:nvPr/>
      </p:nvGrpSpPr>
      <p:grpSpPr>
        <a:xfrm>
          <a:off x="0" y="0"/>
          <a:ext cx="0" cy="0"/>
          <a:chOff x="0" y="0"/>
          <a:chExt cx="0" cy="0"/>
        </a:xfrm>
      </p:grpSpPr>
      <p:sp>
        <p:nvSpPr>
          <p:cNvPr id="24" name="Google Shape;24;p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700">
                <a:solidFill>
                  <a:srgbClr val="9E9E9E"/>
                </a:solidFill>
                <a:latin typeface="Poppins"/>
                <a:ea typeface="Poppins"/>
                <a:cs typeface="Poppins"/>
                <a:sym typeface="Poppins"/>
              </a:rPr>
              <a:t>‹#›</a:t>
            </a:fld>
            <a:endParaRPr sz="700">
              <a:solidFill>
                <a:srgbClr val="9E9E9E"/>
              </a:solidFill>
              <a:latin typeface="Poppins"/>
              <a:ea typeface="Poppins"/>
              <a:cs typeface="Poppins"/>
              <a:sym typeface="Poppins"/>
            </a:endParaRPr>
          </a:p>
        </p:txBody>
      </p:sp>
      <p:pic>
        <p:nvPicPr>
          <p:cNvPr id="25" name="Google Shape;25;p5"/>
          <p:cNvPicPr preferRelativeResize="0"/>
          <p:nvPr/>
        </p:nvPicPr>
        <p:blipFill rotWithShape="1">
          <a:blip r:embed="rId2">
            <a:alphaModFix/>
          </a:blip>
          <a:srcRect b="20439"/>
          <a:stretch/>
        </p:blipFill>
        <p:spPr>
          <a:xfrm>
            <a:off x="0" y="0"/>
            <a:ext cx="9144003" cy="5143499"/>
          </a:xfrm>
          <a:prstGeom prst="rect">
            <a:avLst/>
          </a:prstGeom>
          <a:noFill/>
          <a:ln>
            <a:noFill/>
          </a:ln>
        </p:spPr>
      </p:pic>
      <p:pic>
        <p:nvPicPr>
          <p:cNvPr id="26" name="Google Shape;26;p5"/>
          <p:cNvPicPr preferRelativeResize="0"/>
          <p:nvPr/>
        </p:nvPicPr>
        <p:blipFill>
          <a:blip r:embed="rId3">
            <a:alphaModFix/>
          </a:blip>
          <a:stretch>
            <a:fillRect/>
          </a:stretch>
        </p:blipFill>
        <p:spPr>
          <a:xfrm>
            <a:off x="365950" y="336254"/>
            <a:ext cx="1950499" cy="289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cxnSp>
        <p:nvCxnSpPr>
          <p:cNvPr id="28" name="Google Shape;28;p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29" name="Google Shape;29;p6"/>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cxnSp>
        <p:nvCxnSpPr>
          <p:cNvPr id="32" name="Google Shape;32;p7"/>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33" name="Google Shape;33;p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cxnSp>
        <p:nvCxnSpPr>
          <p:cNvPr id="37" name="Google Shape;37;p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38" name="Google Shape;38;p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8"/>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8"/>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cxnSp>
        <p:nvCxnSpPr>
          <p:cNvPr id="46" name="Google Shape;46;p10"/>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47" name="Google Shape;47;p10"/>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10"/>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11700" y="445025"/>
            <a:ext cx="8520600" cy="572700"/>
          </a:xfrm>
          <a:prstGeom prst="rect">
            <a:avLst/>
          </a:prstGeom>
          <a:noFill/>
          <a:ln>
            <a:noFill/>
          </a:ln>
        </p:spPr>
        <p:txBody>
          <a:bodyPr spcFirstLastPara="1" wrap="square" lIns="91450" tIns="91450" rIns="91450" bIns="91450"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7" name="Google Shape;97;p21"/>
          <p:cNvSpPr txBox="1">
            <a:spLocks noGrp="1"/>
          </p:cNvSpPr>
          <p:nvPr>
            <p:ph type="body" idx="1"/>
          </p:nvPr>
        </p:nvSpPr>
        <p:spPr>
          <a:xfrm>
            <a:off x="311700" y="1152475"/>
            <a:ext cx="8520600" cy="3416400"/>
          </a:xfrm>
          <a:prstGeom prst="rect">
            <a:avLst/>
          </a:prstGeom>
          <a:noFill/>
          <a:ln>
            <a:noFill/>
          </a:ln>
        </p:spPr>
        <p:txBody>
          <a:bodyPr spcFirstLastPara="1" wrap="square" lIns="91450" tIns="91450" rIns="91450" bIns="91450"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98" name="Google Shape;98;p21"/>
          <p:cNvSpPr txBox="1">
            <a:spLocks noGrp="1"/>
          </p:cNvSpPr>
          <p:nvPr>
            <p:ph type="sldNum" idx="12"/>
          </p:nvPr>
        </p:nvSpPr>
        <p:spPr>
          <a:xfrm>
            <a:off x="8472458" y="4663217"/>
            <a:ext cx="548700" cy="393600"/>
          </a:xfrm>
          <a:prstGeom prst="rect">
            <a:avLst/>
          </a:prstGeom>
          <a:noFill/>
          <a:ln>
            <a:noFill/>
          </a:ln>
        </p:spPr>
        <p:txBody>
          <a:bodyPr spcFirstLastPara="1" wrap="square" lIns="91450" tIns="91450" rIns="91450" bIns="91450"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nhzTlJiTevQjcqdDLp4qtl3QFmZT-1am/view"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5IYtM1a7_0IJpMCoMQu9wrHNTVZCy_Ji/view"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hyperlink" Target="http://www.klevu.co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klevu.com" TargetMode="External"/><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hyperlink" Target="https://www.klevu.com/" TargetMode="External"/><Relationship Id="rId4" Type="http://schemas.openxmlformats.org/officeDocument/2006/relationships/image" Target="../media/image37.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klevu.com/customers/" TargetMode="External"/><Relationship Id="rId4" Type="http://schemas.openxmlformats.org/officeDocument/2006/relationships/hyperlink" Target="https://info.klevu.com/product-discovery-gui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7"/>
        <p:cNvGrpSpPr/>
        <p:nvPr/>
      </p:nvGrpSpPr>
      <p:grpSpPr>
        <a:xfrm>
          <a:off x="0" y="0"/>
          <a:ext cx="0" cy="0"/>
          <a:chOff x="0" y="0"/>
          <a:chExt cx="0" cy="0"/>
        </a:xfrm>
      </p:grpSpPr>
      <p:sp>
        <p:nvSpPr>
          <p:cNvPr id="148" name="Google Shape;148;p34"/>
          <p:cNvSpPr/>
          <p:nvPr/>
        </p:nvSpPr>
        <p:spPr>
          <a:xfrm>
            <a:off x="0" y="3999138"/>
            <a:ext cx="9144000" cy="197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4"/>
          <p:cNvSpPr txBox="1">
            <a:spLocks noGrp="1"/>
          </p:cNvSpPr>
          <p:nvPr>
            <p:ph type="body" idx="4294967295"/>
          </p:nvPr>
        </p:nvSpPr>
        <p:spPr>
          <a:xfrm>
            <a:off x="266625" y="2119400"/>
            <a:ext cx="3782400" cy="160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2400">
                <a:solidFill>
                  <a:srgbClr val="000000"/>
                </a:solidFill>
                <a:latin typeface="Poppins SemiBold"/>
                <a:ea typeface="Poppins SemiBold"/>
                <a:cs typeface="Poppins SemiBold"/>
                <a:sym typeface="Poppins SemiBold"/>
              </a:rPr>
              <a:t>An Expert Level Review of the Mobile Search and Product Discovery Experience</a:t>
            </a:r>
            <a:endParaRPr sz="2400">
              <a:solidFill>
                <a:srgbClr val="000000"/>
              </a:solidFill>
              <a:latin typeface="Poppins SemiBold"/>
              <a:ea typeface="Poppins SemiBold"/>
              <a:cs typeface="Poppins SemiBold"/>
              <a:sym typeface="Poppins SemiBold"/>
            </a:endParaRPr>
          </a:p>
        </p:txBody>
      </p:sp>
      <p:sp>
        <p:nvSpPr>
          <p:cNvPr id="150" name="Google Shape;150;p34"/>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151" name="Google Shape;151;p34"/>
          <p:cNvPicPr preferRelativeResize="0"/>
          <p:nvPr/>
        </p:nvPicPr>
        <p:blipFill rotWithShape="1">
          <a:blip r:embed="rId3">
            <a:alphaModFix/>
          </a:blip>
          <a:srcRect r="12526"/>
          <a:stretch/>
        </p:blipFill>
        <p:spPr>
          <a:xfrm>
            <a:off x="3581201" y="766175"/>
            <a:ext cx="5562798" cy="3611150"/>
          </a:xfrm>
          <a:prstGeom prst="rect">
            <a:avLst/>
          </a:prstGeom>
          <a:noFill/>
          <a:ln>
            <a:noFill/>
          </a:ln>
        </p:spPr>
      </p:pic>
      <p:sp>
        <p:nvSpPr>
          <p:cNvPr id="152" name="Google Shape;152;p34"/>
          <p:cNvSpPr txBox="1">
            <a:spLocks noGrp="1"/>
          </p:cNvSpPr>
          <p:nvPr>
            <p:ph type="body" idx="4294967295"/>
          </p:nvPr>
        </p:nvSpPr>
        <p:spPr>
          <a:xfrm>
            <a:off x="7607175" y="4697325"/>
            <a:ext cx="1395300" cy="345300"/>
          </a:xfrm>
          <a:prstGeom prst="rect">
            <a:avLst/>
          </a:prstGeom>
        </p:spPr>
        <p:txBody>
          <a:bodyPr spcFirstLastPara="1" wrap="square" lIns="91425" tIns="91425" rIns="91425" bIns="91425" anchor="t" anchorCtr="0">
            <a:normAutofit/>
          </a:bodyPr>
          <a:lstStyle/>
          <a:p>
            <a:pPr marL="0" lvl="0" indent="0" algn="r" rtl="0">
              <a:spcBef>
                <a:spcPts val="0"/>
              </a:spcBef>
              <a:spcAft>
                <a:spcPts val="1200"/>
              </a:spcAft>
              <a:buSzPts val="605"/>
              <a:buNone/>
            </a:pPr>
            <a:r>
              <a:rPr lang="en" sz="800">
                <a:solidFill>
                  <a:srgbClr val="666666"/>
                </a:solidFill>
                <a:latin typeface="Poppins"/>
                <a:ea typeface="Poppins"/>
                <a:cs typeface="Poppins"/>
                <a:sym typeface="Poppins"/>
              </a:rPr>
              <a:t>WWW.KLEVU.COM</a:t>
            </a:r>
            <a:endParaRPr sz="800">
              <a:solidFill>
                <a:srgbClr val="666666"/>
              </a:solidFill>
              <a:latin typeface="Poppins"/>
              <a:ea typeface="Poppins"/>
              <a:cs typeface="Poppins"/>
              <a:sym typeface="Poppins"/>
            </a:endParaRPr>
          </a:p>
        </p:txBody>
      </p:sp>
      <p:pic>
        <p:nvPicPr>
          <p:cNvPr id="153" name="Google Shape;153;p34"/>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154" name="Google Shape;154;p34"/>
          <p:cNvSpPr txBox="1">
            <a:spLocks noGrp="1"/>
          </p:cNvSpPr>
          <p:nvPr>
            <p:ph type="body" idx="4294967295"/>
          </p:nvPr>
        </p:nvSpPr>
        <p:spPr>
          <a:xfrm>
            <a:off x="266625" y="263050"/>
            <a:ext cx="28212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1100">
                <a:latin typeface="Poppins"/>
                <a:ea typeface="Poppins"/>
                <a:cs typeface="Poppins"/>
                <a:sym typeface="Poppins"/>
              </a:rPr>
              <a:t>Product Discovery Audit Report</a:t>
            </a:r>
            <a:endParaRPr sz="1100">
              <a:latin typeface="Poppins"/>
              <a:ea typeface="Poppins"/>
              <a:cs typeface="Poppins"/>
              <a:sym typeface="Poppins"/>
            </a:endParaRPr>
          </a:p>
        </p:txBody>
      </p:sp>
      <p:pic>
        <p:nvPicPr>
          <p:cNvPr id="155" name="Google Shape;155;p34"/>
          <p:cNvPicPr preferRelativeResize="0"/>
          <p:nvPr/>
        </p:nvPicPr>
        <p:blipFill>
          <a:blip r:embed="rId5">
            <a:alphaModFix/>
          </a:blip>
          <a:stretch>
            <a:fillRect/>
          </a:stretch>
        </p:blipFill>
        <p:spPr>
          <a:xfrm>
            <a:off x="4337400" y="998868"/>
            <a:ext cx="5867598" cy="2765007"/>
          </a:xfrm>
          <a:prstGeom prst="rect">
            <a:avLst/>
          </a:prstGeom>
          <a:noFill/>
          <a:ln>
            <a:noFill/>
          </a:ln>
        </p:spPr>
      </p:pic>
      <p:pic>
        <p:nvPicPr>
          <p:cNvPr id="156" name="Google Shape;156;p34"/>
          <p:cNvPicPr preferRelativeResize="0"/>
          <p:nvPr/>
        </p:nvPicPr>
        <p:blipFill>
          <a:blip r:embed="rId6">
            <a:alphaModFix/>
          </a:blip>
          <a:stretch>
            <a:fillRect/>
          </a:stretch>
        </p:blipFill>
        <p:spPr>
          <a:xfrm>
            <a:off x="660024" y="337750"/>
            <a:ext cx="2664126" cy="1837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3"/>
          <p:cNvPicPr preferRelativeResize="0"/>
          <p:nvPr/>
        </p:nvPicPr>
        <p:blipFill rotWithShape="1">
          <a:blip r:embed="rId3">
            <a:alphaModFix/>
          </a:blip>
          <a:srcRect b="20439"/>
          <a:stretch/>
        </p:blipFill>
        <p:spPr>
          <a:xfrm>
            <a:off x="-53250" y="0"/>
            <a:ext cx="9144003" cy="5143499"/>
          </a:xfrm>
          <a:prstGeom prst="rect">
            <a:avLst/>
          </a:prstGeom>
          <a:noFill/>
          <a:ln>
            <a:noFill/>
          </a:ln>
        </p:spPr>
      </p:pic>
      <p:sp>
        <p:nvSpPr>
          <p:cNvPr id="258" name="Google Shape;258;p43"/>
          <p:cNvSpPr txBox="1">
            <a:spLocks noGrp="1"/>
          </p:cNvSpPr>
          <p:nvPr>
            <p:ph type="body" idx="4294967295"/>
          </p:nvPr>
        </p:nvSpPr>
        <p:spPr>
          <a:xfrm>
            <a:off x="474850" y="47735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59" name="Google Shape;259;p43"/>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60" name="Google Shape;260;p43"/>
          <p:cNvSpPr txBox="1">
            <a:spLocks noGrp="1"/>
          </p:cNvSpPr>
          <p:nvPr>
            <p:ph type="body" idx="4294967295"/>
          </p:nvPr>
        </p:nvSpPr>
        <p:spPr>
          <a:xfrm>
            <a:off x="-53253" y="724500"/>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261" name="Google Shape;261;p43"/>
          <p:cNvSpPr txBox="1">
            <a:spLocks noGrp="1"/>
          </p:cNvSpPr>
          <p:nvPr>
            <p:ph type="body" idx="4294967295"/>
          </p:nvPr>
        </p:nvSpPr>
        <p:spPr>
          <a:xfrm>
            <a:off x="-53250" y="1069800"/>
            <a:ext cx="3754500" cy="30039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Making sure typos can still drive revenue (decompounding) </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 sz="1400" b="1">
                <a:latin typeface="Poppins"/>
                <a:ea typeface="Poppins"/>
                <a:cs typeface="Poppins"/>
                <a:sym typeface="Poppins"/>
              </a:rPr>
              <a:t>A search for “formalwear” on</a:t>
            </a:r>
            <a:r>
              <a:rPr lang="en" sz="1400" b="1">
                <a:solidFill>
                  <a:srgbClr val="00FF00"/>
                </a:solidFill>
                <a:latin typeface="Poppins"/>
                <a:ea typeface="Poppins"/>
                <a:cs typeface="Poppins"/>
                <a:sym typeface="Poppins"/>
              </a:rPr>
              <a:t> </a:t>
            </a:r>
            <a:r>
              <a:rPr lang="en" sz="1400" b="1">
                <a:solidFill>
                  <a:srgbClr val="FF0000"/>
                </a:solidFill>
                <a:latin typeface="Poppins"/>
                <a:ea typeface="Poppins"/>
                <a:cs typeface="Poppins"/>
                <a:sym typeface="Poppins"/>
              </a:rPr>
              <a:t>Drakes </a:t>
            </a:r>
            <a:r>
              <a:rPr lang="en" sz="1400" b="1">
                <a:latin typeface="Poppins"/>
                <a:ea typeface="Poppins"/>
                <a:cs typeface="Poppins"/>
                <a:sym typeface="Poppins"/>
              </a:rPr>
              <a:t>provides irrelevant results, despite “formal_wear” returning relevant products.</a:t>
            </a:r>
            <a:endParaRPr sz="1400" b="1">
              <a:solidFill>
                <a:srgbClr val="000000"/>
              </a:solidFill>
              <a:latin typeface="Poppins"/>
              <a:ea typeface="Poppins"/>
              <a:cs typeface="Poppins"/>
              <a:sym typeface="Poppins"/>
            </a:endParaRPr>
          </a:p>
          <a:p>
            <a:pPr marL="0" lvl="0" indent="0" algn="l" rtl="0">
              <a:lnSpc>
                <a:spcPct val="100000"/>
              </a:lnSpc>
              <a:spcBef>
                <a:spcPts val="1000"/>
              </a:spcBef>
              <a:spcAft>
                <a:spcPts val="0"/>
              </a:spcAft>
              <a:buNone/>
            </a:pPr>
            <a:endParaRPr sz="1400">
              <a:solidFill>
                <a:srgbClr val="000000"/>
              </a:solidFill>
              <a:latin typeface="Poppins SemiBold"/>
              <a:ea typeface="Poppins SemiBold"/>
              <a:cs typeface="Poppins SemiBold"/>
              <a:sym typeface="Poppins SemiBold"/>
            </a:endParaRPr>
          </a:p>
          <a:p>
            <a:pPr marL="0" lvl="0" indent="0" algn="l" rtl="0">
              <a:lnSpc>
                <a:spcPct val="115000"/>
              </a:lnSpc>
              <a:spcBef>
                <a:spcPts val="0"/>
              </a:spcBef>
              <a:spcAft>
                <a:spcPts val="1200"/>
              </a:spcAft>
              <a:buClr>
                <a:schemeClr val="dk1"/>
              </a:buClr>
              <a:buSzPts val="1100"/>
              <a:buFont typeface="Arial"/>
              <a:buNone/>
            </a:pPr>
            <a:endParaRPr sz="1200">
              <a:latin typeface="Poppins"/>
              <a:ea typeface="Poppins"/>
              <a:cs typeface="Poppins"/>
              <a:sym typeface="Poppins"/>
            </a:endParaRPr>
          </a:p>
        </p:txBody>
      </p:sp>
      <p:pic>
        <p:nvPicPr>
          <p:cNvPr id="262" name="Google Shape;262;p43"/>
          <p:cNvPicPr preferRelativeResize="0"/>
          <p:nvPr/>
        </p:nvPicPr>
        <p:blipFill>
          <a:blip r:embed="rId5">
            <a:alphaModFix/>
          </a:blip>
          <a:stretch>
            <a:fillRect/>
          </a:stretch>
        </p:blipFill>
        <p:spPr>
          <a:xfrm>
            <a:off x="3364650" y="118250"/>
            <a:ext cx="2817176" cy="4773949"/>
          </a:xfrm>
          <a:prstGeom prst="rect">
            <a:avLst/>
          </a:prstGeom>
          <a:noFill/>
          <a:ln>
            <a:noFill/>
          </a:ln>
        </p:spPr>
      </p:pic>
      <p:pic>
        <p:nvPicPr>
          <p:cNvPr id="263" name="Google Shape;263;p43"/>
          <p:cNvPicPr preferRelativeResize="0"/>
          <p:nvPr/>
        </p:nvPicPr>
        <p:blipFill>
          <a:blip r:embed="rId6">
            <a:alphaModFix/>
          </a:blip>
          <a:stretch>
            <a:fillRect/>
          </a:stretch>
        </p:blipFill>
        <p:spPr>
          <a:xfrm>
            <a:off x="6181825" y="52200"/>
            <a:ext cx="2920432" cy="4839999"/>
          </a:xfrm>
          <a:prstGeom prst="rect">
            <a:avLst/>
          </a:prstGeom>
          <a:noFill/>
          <a:ln>
            <a:noFill/>
          </a:ln>
        </p:spPr>
      </p:pic>
      <p:pic>
        <p:nvPicPr>
          <p:cNvPr id="264" name="Google Shape;264;p43"/>
          <p:cNvPicPr preferRelativeResize="0"/>
          <p:nvPr/>
        </p:nvPicPr>
        <p:blipFill rotWithShape="1">
          <a:blip r:embed="rId7">
            <a:alphaModFix/>
          </a:blip>
          <a:srcRect l="960" r="-959"/>
          <a:stretch/>
        </p:blipFill>
        <p:spPr>
          <a:xfrm>
            <a:off x="1256600" y="-734775"/>
            <a:ext cx="7156176" cy="6432024"/>
          </a:xfrm>
          <a:prstGeom prst="rect">
            <a:avLst/>
          </a:prstGeom>
          <a:noFill/>
          <a:ln>
            <a:noFill/>
          </a:ln>
        </p:spPr>
      </p:pic>
      <p:pic>
        <p:nvPicPr>
          <p:cNvPr id="265" name="Google Shape;265;p43"/>
          <p:cNvPicPr preferRelativeResize="0"/>
          <p:nvPr/>
        </p:nvPicPr>
        <p:blipFill rotWithShape="1">
          <a:blip r:embed="rId7">
            <a:alphaModFix/>
          </a:blip>
          <a:srcRect l="960" r="-959"/>
          <a:stretch/>
        </p:blipFill>
        <p:spPr>
          <a:xfrm>
            <a:off x="4127825" y="-710787"/>
            <a:ext cx="7156176" cy="6432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4"/>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271" name="Google Shape;271;p44"/>
          <p:cNvSpPr txBox="1">
            <a:spLocks noGrp="1"/>
          </p:cNvSpPr>
          <p:nvPr>
            <p:ph type="body" idx="4294967295"/>
          </p:nvPr>
        </p:nvSpPr>
        <p:spPr>
          <a:xfrm>
            <a:off x="474850" y="47735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72" name="Google Shape;272;p44"/>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73" name="Google Shape;273;p44"/>
          <p:cNvSpPr txBox="1">
            <a:spLocks noGrp="1"/>
          </p:cNvSpPr>
          <p:nvPr>
            <p:ph type="body" idx="4294967295"/>
          </p:nvPr>
        </p:nvSpPr>
        <p:spPr>
          <a:xfrm>
            <a:off x="-3" y="731050"/>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274" name="Google Shape;274;p44"/>
          <p:cNvSpPr txBox="1">
            <a:spLocks noGrp="1"/>
          </p:cNvSpPr>
          <p:nvPr>
            <p:ph type="body" idx="4294967295"/>
          </p:nvPr>
        </p:nvSpPr>
        <p:spPr>
          <a:xfrm>
            <a:off x="-74525" y="987250"/>
            <a:ext cx="3327000" cy="30039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Making sure typos can still drive revenue </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 sz="1400" b="1">
                <a:latin typeface="Poppins"/>
                <a:ea typeface="Poppins"/>
                <a:cs typeface="Poppins"/>
                <a:sym typeface="Poppins"/>
              </a:rPr>
              <a:t>A search for “Sweatshirt” or ‘Sweat_shirt’ on</a:t>
            </a:r>
            <a:r>
              <a:rPr lang="en" sz="1400" b="1">
                <a:solidFill>
                  <a:srgbClr val="A1D6CA"/>
                </a:solidFill>
                <a:latin typeface="Poppins"/>
                <a:ea typeface="Poppins"/>
                <a:cs typeface="Poppins"/>
                <a:sym typeface="Poppins"/>
              </a:rPr>
              <a:t> </a:t>
            </a:r>
            <a:r>
              <a:rPr lang="en" sz="1400" b="1">
                <a:solidFill>
                  <a:srgbClr val="00FF00"/>
                </a:solidFill>
                <a:latin typeface="Poppins"/>
                <a:ea typeface="Poppins"/>
                <a:cs typeface="Poppins"/>
                <a:sym typeface="Poppins"/>
              </a:rPr>
              <a:t>Fred Perry </a:t>
            </a:r>
            <a:r>
              <a:rPr lang="en" sz="1400" b="1">
                <a:latin typeface="Poppins"/>
                <a:ea typeface="Poppins"/>
                <a:cs typeface="Poppins"/>
                <a:sym typeface="Poppins"/>
              </a:rPr>
              <a:t>provides the same relevant results</a:t>
            </a:r>
            <a:endParaRPr sz="1400" b="1">
              <a:solidFill>
                <a:srgbClr val="000000"/>
              </a:solidFill>
              <a:latin typeface="Poppins"/>
              <a:ea typeface="Poppins"/>
              <a:cs typeface="Poppins"/>
              <a:sym typeface="Poppins"/>
            </a:endParaRPr>
          </a:p>
          <a:p>
            <a:pPr marL="0" lvl="0" indent="0" algn="l" rtl="0">
              <a:lnSpc>
                <a:spcPct val="100000"/>
              </a:lnSpc>
              <a:spcBef>
                <a:spcPts val="1000"/>
              </a:spcBef>
              <a:spcAft>
                <a:spcPts val="0"/>
              </a:spcAft>
              <a:buNone/>
            </a:pPr>
            <a:endParaRPr sz="1400">
              <a:solidFill>
                <a:srgbClr val="000000"/>
              </a:solidFill>
              <a:latin typeface="Poppins SemiBold"/>
              <a:ea typeface="Poppins SemiBold"/>
              <a:cs typeface="Poppins SemiBold"/>
              <a:sym typeface="Poppins SemiBold"/>
            </a:endParaRPr>
          </a:p>
          <a:p>
            <a:pPr marL="0" lvl="0" indent="0" algn="l" rtl="0">
              <a:lnSpc>
                <a:spcPct val="115000"/>
              </a:lnSpc>
              <a:spcBef>
                <a:spcPts val="0"/>
              </a:spcBef>
              <a:spcAft>
                <a:spcPts val="1200"/>
              </a:spcAft>
              <a:buClr>
                <a:schemeClr val="dk1"/>
              </a:buClr>
              <a:buSzPts val="1100"/>
              <a:buFont typeface="Arial"/>
              <a:buNone/>
            </a:pPr>
            <a:r>
              <a:rPr lang="en" sz="1200">
                <a:latin typeface="Poppins"/>
                <a:ea typeface="Poppins"/>
                <a:cs typeface="Poppins"/>
                <a:sym typeface="Poppins"/>
              </a:rPr>
              <a:t>Shoppers will abandon a website if they can’t find what they are looking for, even if they misspelled it! </a:t>
            </a:r>
            <a:endParaRPr sz="1200">
              <a:latin typeface="Poppins"/>
              <a:ea typeface="Poppins"/>
              <a:cs typeface="Poppins"/>
              <a:sym typeface="Poppins"/>
            </a:endParaRPr>
          </a:p>
        </p:txBody>
      </p:sp>
      <p:pic>
        <p:nvPicPr>
          <p:cNvPr id="275" name="Google Shape;275;p44"/>
          <p:cNvPicPr preferRelativeResize="0"/>
          <p:nvPr/>
        </p:nvPicPr>
        <p:blipFill>
          <a:blip r:embed="rId5">
            <a:alphaModFix/>
          </a:blip>
          <a:stretch>
            <a:fillRect/>
          </a:stretch>
        </p:blipFill>
        <p:spPr>
          <a:xfrm>
            <a:off x="3252375" y="42600"/>
            <a:ext cx="2887574" cy="4773951"/>
          </a:xfrm>
          <a:prstGeom prst="rect">
            <a:avLst/>
          </a:prstGeom>
          <a:noFill/>
          <a:ln>
            <a:noFill/>
          </a:ln>
        </p:spPr>
      </p:pic>
      <p:pic>
        <p:nvPicPr>
          <p:cNvPr id="276" name="Google Shape;276;p44"/>
          <p:cNvPicPr preferRelativeResize="0"/>
          <p:nvPr/>
        </p:nvPicPr>
        <p:blipFill>
          <a:blip r:embed="rId6">
            <a:alphaModFix/>
          </a:blip>
          <a:stretch>
            <a:fillRect/>
          </a:stretch>
        </p:blipFill>
        <p:spPr>
          <a:xfrm>
            <a:off x="6299600" y="42750"/>
            <a:ext cx="2887574" cy="4773645"/>
          </a:xfrm>
          <a:prstGeom prst="rect">
            <a:avLst/>
          </a:prstGeom>
          <a:noFill/>
          <a:ln>
            <a:noFill/>
          </a:ln>
        </p:spPr>
      </p:pic>
      <p:pic>
        <p:nvPicPr>
          <p:cNvPr id="277" name="Google Shape;277;p44"/>
          <p:cNvPicPr preferRelativeResize="0"/>
          <p:nvPr/>
        </p:nvPicPr>
        <p:blipFill rotWithShape="1">
          <a:blip r:embed="rId7">
            <a:alphaModFix/>
          </a:blip>
          <a:srcRect l="960" r="-959"/>
          <a:stretch/>
        </p:blipFill>
        <p:spPr>
          <a:xfrm>
            <a:off x="1214000" y="-773075"/>
            <a:ext cx="7198776" cy="6470325"/>
          </a:xfrm>
          <a:prstGeom prst="rect">
            <a:avLst/>
          </a:prstGeom>
          <a:noFill/>
          <a:ln>
            <a:noFill/>
          </a:ln>
        </p:spPr>
      </p:pic>
      <p:pic>
        <p:nvPicPr>
          <p:cNvPr id="278" name="Google Shape;278;p44"/>
          <p:cNvPicPr preferRelativeResize="0"/>
          <p:nvPr/>
        </p:nvPicPr>
        <p:blipFill rotWithShape="1">
          <a:blip r:embed="rId7">
            <a:alphaModFix/>
          </a:blip>
          <a:srcRect l="960" r="-959"/>
          <a:stretch/>
        </p:blipFill>
        <p:spPr>
          <a:xfrm>
            <a:off x="4144000" y="-745962"/>
            <a:ext cx="7198776" cy="6470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5"/>
          <p:cNvPicPr preferRelativeResize="0"/>
          <p:nvPr/>
        </p:nvPicPr>
        <p:blipFill>
          <a:blip r:embed="rId3">
            <a:alphaModFix/>
          </a:blip>
          <a:stretch>
            <a:fillRect/>
          </a:stretch>
        </p:blipFill>
        <p:spPr>
          <a:xfrm>
            <a:off x="1590000" y="152400"/>
            <a:ext cx="6304081" cy="4838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89" name="Google Shape;289;p46"/>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290" name="Google Shape;290;p46"/>
          <p:cNvSpPr txBox="1">
            <a:spLocks noGrp="1"/>
          </p:cNvSpPr>
          <p:nvPr>
            <p:ph type="body" idx="4294967295"/>
          </p:nvPr>
        </p:nvSpPr>
        <p:spPr>
          <a:xfrm>
            <a:off x="342900" y="1065725"/>
            <a:ext cx="2553600" cy="35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200">
              <a:solidFill>
                <a:srgbClr val="000000"/>
              </a:solidFill>
              <a:latin typeface="Poppins SemiBold"/>
              <a:ea typeface="Poppins SemiBold"/>
              <a:cs typeface="Poppins SemiBold"/>
              <a:sym typeface="Poppins SemiBold"/>
            </a:endParaRPr>
          </a:p>
          <a:p>
            <a:pPr marL="457200" lvl="0" indent="-323850" algn="l" rtl="0">
              <a:lnSpc>
                <a:spcPct val="100000"/>
              </a:lnSpc>
              <a:spcBef>
                <a:spcPts val="1200"/>
              </a:spcBef>
              <a:spcAft>
                <a:spcPts val="0"/>
              </a:spcAft>
              <a:buClr>
                <a:srgbClr val="000000"/>
              </a:buClr>
              <a:buSzPts val="1500"/>
              <a:buFont typeface="Poppins SemiBold"/>
              <a:buChar char="●"/>
            </a:pPr>
            <a:r>
              <a:rPr lang="en" sz="1500">
                <a:solidFill>
                  <a:srgbClr val="000000"/>
                </a:solidFill>
                <a:latin typeface="Poppins SemiBold"/>
                <a:ea typeface="Poppins SemiBold"/>
                <a:cs typeface="Poppins SemiBold"/>
                <a:sym typeface="Poppins SemiBold"/>
              </a:rPr>
              <a:t>‘Trainers’ category exists </a:t>
            </a:r>
            <a:endParaRPr sz="15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1500">
              <a:solidFill>
                <a:srgbClr val="000000"/>
              </a:solidFill>
              <a:latin typeface="Poppins SemiBold"/>
              <a:ea typeface="Poppins SemiBold"/>
              <a:cs typeface="Poppins SemiBold"/>
              <a:sym typeface="Poppins SemiBold"/>
            </a:endParaRPr>
          </a:p>
          <a:p>
            <a:pPr marL="457200" lvl="0" indent="-323850" algn="l" rtl="0">
              <a:lnSpc>
                <a:spcPct val="100000"/>
              </a:lnSpc>
              <a:spcBef>
                <a:spcPts val="1200"/>
              </a:spcBef>
              <a:spcAft>
                <a:spcPts val="0"/>
              </a:spcAft>
              <a:buClr>
                <a:srgbClr val="000000"/>
              </a:buClr>
              <a:buSzPts val="1500"/>
              <a:buFont typeface="Poppins SemiBold"/>
              <a:buChar char="●"/>
            </a:pPr>
            <a:r>
              <a:rPr lang="en" sz="1500">
                <a:solidFill>
                  <a:srgbClr val="000000"/>
                </a:solidFill>
                <a:latin typeface="Poppins SemiBold"/>
                <a:ea typeface="Poppins SemiBold"/>
                <a:cs typeface="Poppins SemiBold"/>
                <a:sym typeface="Poppins SemiBold"/>
              </a:rPr>
              <a:t>‘Sneakers’ returns 0 products</a:t>
            </a:r>
            <a:endParaRPr sz="15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17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2200">
                <a:solidFill>
                  <a:srgbClr val="000000"/>
                </a:solidFill>
                <a:latin typeface="Poppins SemiBold"/>
                <a:ea typeface="Poppins SemiBold"/>
                <a:cs typeface="Poppins SemiBold"/>
                <a:sym typeface="Poppins SemiBold"/>
              </a:rPr>
              <a:t> </a:t>
            </a:r>
            <a:endParaRPr sz="1400">
              <a:solidFill>
                <a:srgbClr val="000000"/>
              </a:solidFill>
              <a:latin typeface="Poppins SemiBold"/>
              <a:ea typeface="Poppins SemiBold"/>
              <a:cs typeface="Poppins SemiBold"/>
              <a:sym typeface="Poppins SemiBold"/>
            </a:endParaRPr>
          </a:p>
          <a:p>
            <a:pPr marL="0" lvl="0" indent="0" algn="l" rtl="0">
              <a:spcBef>
                <a:spcPts val="1200"/>
              </a:spcBef>
              <a:spcAft>
                <a:spcPts val="0"/>
              </a:spcAft>
              <a:buNone/>
            </a:pPr>
            <a:r>
              <a:rPr lang="en" sz="1200">
                <a:solidFill>
                  <a:srgbClr val="000000"/>
                </a:solidFill>
                <a:latin typeface="Poppins"/>
                <a:ea typeface="Poppins"/>
                <a:cs typeface="Poppins"/>
                <a:sym typeface="Poppins"/>
              </a:rPr>
              <a:t> </a:t>
            </a:r>
            <a:endParaRPr sz="1200">
              <a:solidFill>
                <a:srgbClr val="000000"/>
              </a:solidFill>
              <a:latin typeface="Poppins"/>
              <a:ea typeface="Poppins"/>
              <a:cs typeface="Poppins"/>
              <a:sym typeface="Poppins"/>
            </a:endParaRPr>
          </a:p>
          <a:p>
            <a:pPr marL="0" lvl="0" indent="0" algn="l" rtl="0">
              <a:spcBef>
                <a:spcPts val="1200"/>
              </a:spcBef>
              <a:spcAft>
                <a:spcPts val="1200"/>
              </a:spcAft>
              <a:buNone/>
            </a:pPr>
            <a:endParaRPr sz="1200">
              <a:latin typeface="Poppins"/>
              <a:ea typeface="Poppins"/>
              <a:cs typeface="Poppins"/>
              <a:sym typeface="Poppins"/>
            </a:endParaRPr>
          </a:p>
        </p:txBody>
      </p:sp>
      <p:sp>
        <p:nvSpPr>
          <p:cNvPr id="291" name="Google Shape;291;p46"/>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292" name="Google Shape;292;p46"/>
          <p:cNvPicPr preferRelativeResize="0"/>
          <p:nvPr/>
        </p:nvPicPr>
        <p:blipFill>
          <a:blip r:embed="rId4">
            <a:alphaModFix/>
          </a:blip>
          <a:stretch>
            <a:fillRect/>
          </a:stretch>
        </p:blipFill>
        <p:spPr>
          <a:xfrm>
            <a:off x="3369747" y="91175"/>
            <a:ext cx="2743523" cy="4838702"/>
          </a:xfrm>
          <a:prstGeom prst="rect">
            <a:avLst/>
          </a:prstGeom>
          <a:noFill/>
          <a:ln>
            <a:noFill/>
          </a:ln>
        </p:spPr>
      </p:pic>
      <p:pic>
        <p:nvPicPr>
          <p:cNvPr id="293" name="Google Shape;293;p46"/>
          <p:cNvPicPr preferRelativeResize="0"/>
          <p:nvPr/>
        </p:nvPicPr>
        <p:blipFill>
          <a:blip r:embed="rId5">
            <a:alphaModFix/>
          </a:blip>
          <a:stretch>
            <a:fillRect/>
          </a:stretch>
        </p:blipFill>
        <p:spPr>
          <a:xfrm>
            <a:off x="6265670" y="152400"/>
            <a:ext cx="2589727"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99" name="Google Shape;299;p47"/>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300" name="Google Shape;300;p47"/>
          <p:cNvSpPr txBox="1">
            <a:spLocks noGrp="1"/>
          </p:cNvSpPr>
          <p:nvPr>
            <p:ph type="body" idx="4294967295"/>
          </p:nvPr>
        </p:nvSpPr>
        <p:spPr>
          <a:xfrm>
            <a:off x="342900" y="1065725"/>
            <a:ext cx="3754500" cy="327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000000"/>
                </a:solidFill>
                <a:latin typeface="Poppins SemiBold"/>
                <a:ea typeface="Poppins SemiBold"/>
                <a:cs typeface="Poppins SemiBold"/>
                <a:sym typeface="Poppins SemiBold"/>
              </a:rPr>
              <a:t>Add natural language processing to search</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1400">
                <a:solidFill>
                  <a:srgbClr val="000000"/>
                </a:solidFill>
                <a:latin typeface="Poppins SemiBold"/>
                <a:ea typeface="Poppins SemiBold"/>
                <a:cs typeface="Poppins SemiBold"/>
                <a:sym typeface="Poppins SemiBold"/>
              </a:rPr>
              <a:t>On Paul Smith, “Sneakers” provides relevant results, despite products being tagged as ‘Trainers’</a:t>
            </a:r>
            <a:endParaRPr sz="14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1200" b="1">
                <a:solidFill>
                  <a:srgbClr val="000000"/>
                </a:solidFill>
                <a:latin typeface="Poppins"/>
                <a:ea typeface="Poppins"/>
                <a:cs typeface="Poppins"/>
                <a:sym typeface="Poppins"/>
              </a:rPr>
              <a:t>Synonym Enrichment </a:t>
            </a:r>
            <a:r>
              <a:rPr lang="en" sz="1200">
                <a:solidFill>
                  <a:srgbClr val="000000"/>
                </a:solidFill>
                <a:latin typeface="Poppins"/>
                <a:ea typeface="Poppins"/>
                <a:cs typeface="Poppins"/>
                <a:sym typeface="Poppins"/>
              </a:rPr>
              <a:t>(Natural Language Processing) helps search engines process what shoppers mean, rather than just what they search for. </a:t>
            </a:r>
            <a:endParaRPr sz="1200">
              <a:solidFill>
                <a:srgbClr val="000000"/>
              </a:solidFill>
              <a:latin typeface="Poppins"/>
              <a:ea typeface="Poppins"/>
              <a:cs typeface="Poppins"/>
              <a:sym typeface="Poppins"/>
            </a:endParaRPr>
          </a:p>
          <a:p>
            <a:pPr marL="0" lvl="0" indent="0" algn="l" rtl="0">
              <a:spcBef>
                <a:spcPts val="1200"/>
              </a:spcBef>
              <a:spcAft>
                <a:spcPts val="1200"/>
              </a:spcAft>
              <a:buNone/>
            </a:pPr>
            <a:endParaRPr sz="1200">
              <a:latin typeface="Poppins"/>
              <a:ea typeface="Poppins"/>
              <a:cs typeface="Poppins"/>
              <a:sym typeface="Poppins"/>
            </a:endParaRPr>
          </a:p>
        </p:txBody>
      </p:sp>
      <p:sp>
        <p:nvSpPr>
          <p:cNvPr id="301" name="Google Shape;301;p47"/>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302" name="Google Shape;302;p47"/>
          <p:cNvPicPr preferRelativeResize="0"/>
          <p:nvPr/>
        </p:nvPicPr>
        <p:blipFill>
          <a:blip r:embed="rId4">
            <a:alphaModFix/>
          </a:blip>
          <a:stretch>
            <a:fillRect/>
          </a:stretch>
        </p:blipFill>
        <p:spPr>
          <a:xfrm>
            <a:off x="4496050" y="152400"/>
            <a:ext cx="2672615"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8"/>
          <p:cNvPicPr preferRelativeResize="0"/>
          <p:nvPr/>
        </p:nvPicPr>
        <p:blipFill>
          <a:blip r:embed="rId3">
            <a:alphaModFix/>
          </a:blip>
          <a:stretch>
            <a:fillRect/>
          </a:stretch>
        </p:blipFill>
        <p:spPr>
          <a:xfrm>
            <a:off x="728375" y="152400"/>
            <a:ext cx="7907454"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313" name="Google Shape;313;p49"/>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314" name="Google Shape;314;p49"/>
          <p:cNvSpPr txBox="1">
            <a:spLocks noGrp="1"/>
          </p:cNvSpPr>
          <p:nvPr>
            <p:ph type="body" idx="4294967295"/>
          </p:nvPr>
        </p:nvSpPr>
        <p:spPr>
          <a:xfrm>
            <a:off x="342900" y="1065725"/>
            <a:ext cx="2553600" cy="35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200">
              <a:solidFill>
                <a:srgbClr val="000000"/>
              </a:solidFill>
              <a:latin typeface="Poppins SemiBold"/>
              <a:ea typeface="Poppins SemiBold"/>
              <a:cs typeface="Poppins SemiBold"/>
              <a:sym typeface="Poppins SemiBold"/>
            </a:endParaRPr>
          </a:p>
          <a:p>
            <a:pPr marL="457200" lvl="0" indent="-323850" algn="l" rtl="0">
              <a:lnSpc>
                <a:spcPct val="100000"/>
              </a:lnSpc>
              <a:spcBef>
                <a:spcPts val="1200"/>
              </a:spcBef>
              <a:spcAft>
                <a:spcPts val="0"/>
              </a:spcAft>
              <a:buClr>
                <a:srgbClr val="000000"/>
              </a:buClr>
              <a:buSzPts val="1500"/>
              <a:buFont typeface="Poppins SemiBold"/>
              <a:buChar char="●"/>
            </a:pPr>
            <a:r>
              <a:rPr lang="en" sz="1500">
                <a:solidFill>
                  <a:srgbClr val="000000"/>
                </a:solidFill>
                <a:latin typeface="Poppins SemiBold"/>
                <a:ea typeface="Poppins SemiBold"/>
                <a:cs typeface="Poppins SemiBold"/>
                <a:sym typeface="Poppins SemiBold"/>
              </a:rPr>
              <a:t>‘Dark Indigo’ T-shirt exits within category</a:t>
            </a:r>
            <a:endParaRPr sz="1500">
              <a:solidFill>
                <a:srgbClr val="000000"/>
              </a:solidFill>
              <a:latin typeface="Poppins SemiBold"/>
              <a:ea typeface="Poppins SemiBold"/>
              <a:cs typeface="Poppins SemiBold"/>
              <a:sym typeface="Poppins SemiBold"/>
            </a:endParaRPr>
          </a:p>
          <a:p>
            <a:pPr marL="457200" lvl="0" indent="0" algn="l" rtl="0">
              <a:lnSpc>
                <a:spcPct val="100000"/>
              </a:lnSpc>
              <a:spcBef>
                <a:spcPts val="1200"/>
              </a:spcBef>
              <a:spcAft>
                <a:spcPts val="0"/>
              </a:spcAft>
              <a:buNone/>
            </a:pPr>
            <a:endParaRPr sz="1500">
              <a:solidFill>
                <a:srgbClr val="000000"/>
              </a:solidFill>
              <a:latin typeface="Poppins SemiBold"/>
              <a:ea typeface="Poppins SemiBold"/>
              <a:cs typeface="Poppins SemiBold"/>
              <a:sym typeface="Poppins SemiBold"/>
            </a:endParaRPr>
          </a:p>
          <a:p>
            <a:pPr marL="457200" lvl="0" indent="-323850" algn="l" rtl="0">
              <a:lnSpc>
                <a:spcPct val="100000"/>
              </a:lnSpc>
              <a:spcBef>
                <a:spcPts val="1200"/>
              </a:spcBef>
              <a:spcAft>
                <a:spcPts val="0"/>
              </a:spcAft>
              <a:buClr>
                <a:srgbClr val="000000"/>
              </a:buClr>
              <a:buSzPts val="1500"/>
              <a:buFont typeface="Poppins SemiBold"/>
              <a:buChar char="●"/>
            </a:pPr>
            <a:r>
              <a:rPr lang="en" sz="1500">
                <a:solidFill>
                  <a:srgbClr val="000000"/>
                </a:solidFill>
                <a:latin typeface="Poppins SemiBold"/>
                <a:ea typeface="Poppins SemiBold"/>
                <a:cs typeface="Poppins SemiBold"/>
                <a:sym typeface="Poppins SemiBold"/>
              </a:rPr>
              <a:t>‘Dark Blue T-shirt’ or ‘Blue T-shirt’, search does not return this product on page 1 of search results</a:t>
            </a:r>
            <a:endParaRPr sz="15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17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2200">
                <a:solidFill>
                  <a:srgbClr val="000000"/>
                </a:solidFill>
                <a:latin typeface="Poppins SemiBold"/>
                <a:ea typeface="Poppins SemiBold"/>
                <a:cs typeface="Poppins SemiBold"/>
                <a:sym typeface="Poppins SemiBold"/>
              </a:rPr>
              <a:t> </a:t>
            </a:r>
            <a:endParaRPr sz="1400">
              <a:solidFill>
                <a:srgbClr val="000000"/>
              </a:solidFill>
              <a:latin typeface="Poppins SemiBold"/>
              <a:ea typeface="Poppins SemiBold"/>
              <a:cs typeface="Poppins SemiBold"/>
              <a:sym typeface="Poppins SemiBold"/>
            </a:endParaRPr>
          </a:p>
          <a:p>
            <a:pPr marL="0" lvl="0" indent="0" algn="l" rtl="0">
              <a:spcBef>
                <a:spcPts val="1200"/>
              </a:spcBef>
              <a:spcAft>
                <a:spcPts val="0"/>
              </a:spcAft>
              <a:buNone/>
            </a:pPr>
            <a:r>
              <a:rPr lang="en" sz="1200">
                <a:solidFill>
                  <a:srgbClr val="000000"/>
                </a:solidFill>
                <a:latin typeface="Poppins"/>
                <a:ea typeface="Poppins"/>
                <a:cs typeface="Poppins"/>
                <a:sym typeface="Poppins"/>
              </a:rPr>
              <a:t> </a:t>
            </a:r>
            <a:endParaRPr sz="1200">
              <a:solidFill>
                <a:srgbClr val="000000"/>
              </a:solidFill>
              <a:latin typeface="Poppins"/>
              <a:ea typeface="Poppins"/>
              <a:cs typeface="Poppins"/>
              <a:sym typeface="Poppins"/>
            </a:endParaRPr>
          </a:p>
          <a:p>
            <a:pPr marL="0" lvl="0" indent="0" algn="l" rtl="0">
              <a:spcBef>
                <a:spcPts val="1200"/>
              </a:spcBef>
              <a:spcAft>
                <a:spcPts val="1200"/>
              </a:spcAft>
              <a:buNone/>
            </a:pPr>
            <a:endParaRPr sz="1200">
              <a:latin typeface="Poppins"/>
              <a:ea typeface="Poppins"/>
              <a:cs typeface="Poppins"/>
              <a:sym typeface="Poppins"/>
            </a:endParaRPr>
          </a:p>
        </p:txBody>
      </p:sp>
      <p:sp>
        <p:nvSpPr>
          <p:cNvPr id="315" name="Google Shape;315;p49"/>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316" name="Google Shape;316;p49"/>
          <p:cNvPicPr preferRelativeResize="0"/>
          <p:nvPr/>
        </p:nvPicPr>
        <p:blipFill>
          <a:blip r:embed="rId4">
            <a:alphaModFix/>
          </a:blip>
          <a:stretch>
            <a:fillRect/>
          </a:stretch>
        </p:blipFill>
        <p:spPr>
          <a:xfrm>
            <a:off x="4364200" y="0"/>
            <a:ext cx="2866839"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0" title="Screen Recording 2023-05-29 at 21.04.41.mov">
            <a:hlinkClick r:id="rId3"/>
          </p:cNvPr>
          <p:cNvPicPr preferRelativeResize="0"/>
          <p:nvPr/>
        </p:nvPicPr>
        <p:blipFill>
          <a:blip r:embed="rId4">
            <a:alphaModFix/>
          </a:blip>
          <a:stretch>
            <a:fillRect/>
          </a:stretch>
        </p:blipFill>
        <p:spPr>
          <a:xfrm>
            <a:off x="2799250" y="95150"/>
            <a:ext cx="3092047" cy="4838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1"/>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327" name="Google Shape;327;p51"/>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328" name="Google Shape;328;p51"/>
          <p:cNvSpPr txBox="1">
            <a:spLocks noGrp="1"/>
          </p:cNvSpPr>
          <p:nvPr>
            <p:ph type="body" idx="4294967295"/>
          </p:nvPr>
        </p:nvSpPr>
        <p:spPr>
          <a:xfrm>
            <a:off x="342900" y="1065725"/>
            <a:ext cx="3754500" cy="327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000000"/>
                </a:solidFill>
                <a:latin typeface="Poppins SemiBold"/>
                <a:ea typeface="Poppins SemiBold"/>
                <a:cs typeface="Poppins SemiBold"/>
                <a:sym typeface="Poppins SemiBold"/>
              </a:rPr>
              <a:t>Add natural language processing to search</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1400">
                <a:solidFill>
                  <a:srgbClr val="000000"/>
                </a:solidFill>
                <a:latin typeface="Poppins SemiBold"/>
                <a:ea typeface="Poppins SemiBold"/>
                <a:cs typeface="Poppins SemiBold"/>
                <a:sym typeface="Poppins SemiBold"/>
              </a:rPr>
              <a:t>On </a:t>
            </a:r>
            <a:r>
              <a:rPr lang="en" sz="1400">
                <a:solidFill>
                  <a:srgbClr val="00FF00"/>
                </a:solidFill>
                <a:latin typeface="Poppins SemiBold"/>
                <a:ea typeface="Poppins SemiBold"/>
                <a:cs typeface="Poppins SemiBold"/>
                <a:sym typeface="Poppins SemiBold"/>
              </a:rPr>
              <a:t>Fred Perry</a:t>
            </a:r>
            <a:r>
              <a:rPr lang="en" sz="1400">
                <a:solidFill>
                  <a:srgbClr val="FF0000"/>
                </a:solidFill>
                <a:latin typeface="Poppins SemiBold"/>
                <a:ea typeface="Poppins SemiBold"/>
                <a:cs typeface="Poppins SemiBold"/>
                <a:sym typeface="Poppins SemiBold"/>
              </a:rPr>
              <a:t> </a:t>
            </a:r>
            <a:r>
              <a:rPr lang="en" sz="1400">
                <a:solidFill>
                  <a:srgbClr val="000000"/>
                </a:solidFill>
                <a:latin typeface="Poppins SemiBold"/>
                <a:ea typeface="Poppins SemiBold"/>
                <a:cs typeface="Poppins SemiBold"/>
                <a:sym typeface="Poppins SemiBold"/>
              </a:rPr>
              <a:t>“Maroon t-shirt” provides relevant results, despite product colour being tagged as ‘oxblood’</a:t>
            </a:r>
            <a:endParaRPr sz="1400">
              <a:solidFill>
                <a:srgbClr val="000000"/>
              </a:solidFill>
              <a:latin typeface="Poppins SemiBold"/>
              <a:ea typeface="Poppins SemiBold"/>
              <a:cs typeface="Poppins SemiBold"/>
              <a:sym typeface="Poppins SemiBold"/>
            </a:endParaRPr>
          </a:p>
          <a:p>
            <a:pPr marL="0" lvl="0" indent="0" algn="l" rtl="0">
              <a:spcBef>
                <a:spcPts val="1200"/>
              </a:spcBef>
              <a:spcAft>
                <a:spcPts val="0"/>
              </a:spcAft>
              <a:buNone/>
            </a:pPr>
            <a:r>
              <a:rPr lang="en" sz="1200" b="1">
                <a:solidFill>
                  <a:srgbClr val="000000"/>
                </a:solidFill>
                <a:latin typeface="Poppins"/>
                <a:ea typeface="Poppins"/>
                <a:cs typeface="Poppins"/>
                <a:sym typeface="Poppins"/>
              </a:rPr>
              <a:t>Similar Colours</a:t>
            </a:r>
            <a:r>
              <a:rPr lang="en" sz="1200">
                <a:solidFill>
                  <a:srgbClr val="000000"/>
                </a:solidFill>
                <a:latin typeface="Poppins"/>
                <a:ea typeface="Poppins"/>
                <a:cs typeface="Poppins"/>
                <a:sym typeface="Poppins"/>
              </a:rPr>
              <a:t> (Natural Language Processing) helps search engines process what shoppers mean, rather than just what they search for. </a:t>
            </a:r>
            <a:endParaRPr sz="1200">
              <a:solidFill>
                <a:srgbClr val="000000"/>
              </a:solidFill>
              <a:latin typeface="Poppins"/>
              <a:ea typeface="Poppins"/>
              <a:cs typeface="Poppins"/>
              <a:sym typeface="Poppins"/>
            </a:endParaRPr>
          </a:p>
          <a:p>
            <a:pPr marL="0" lvl="0" indent="0" algn="l" rtl="0">
              <a:spcBef>
                <a:spcPts val="1200"/>
              </a:spcBef>
              <a:spcAft>
                <a:spcPts val="1200"/>
              </a:spcAft>
              <a:buNone/>
            </a:pPr>
            <a:endParaRPr sz="1200">
              <a:latin typeface="Poppins"/>
              <a:ea typeface="Poppins"/>
              <a:cs typeface="Poppins"/>
              <a:sym typeface="Poppins"/>
            </a:endParaRPr>
          </a:p>
        </p:txBody>
      </p:sp>
      <p:sp>
        <p:nvSpPr>
          <p:cNvPr id="329" name="Google Shape;329;p51"/>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330" name="Google Shape;330;p51"/>
          <p:cNvPicPr preferRelativeResize="0"/>
          <p:nvPr/>
        </p:nvPicPr>
        <p:blipFill>
          <a:blip r:embed="rId4">
            <a:alphaModFix/>
          </a:blip>
          <a:stretch>
            <a:fillRect/>
          </a:stretch>
        </p:blipFill>
        <p:spPr>
          <a:xfrm>
            <a:off x="4173600" y="569600"/>
            <a:ext cx="4741799" cy="37691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52" title="Screen Recording 2023-06-06 at 18.34.12.mov">
            <a:hlinkClick r:id="rId3"/>
          </p:cNvPr>
          <p:cNvPicPr preferRelativeResize="0"/>
          <p:nvPr/>
        </p:nvPicPr>
        <p:blipFill>
          <a:blip r:embed="rId4">
            <a:alphaModFix/>
          </a:blip>
          <a:stretch>
            <a:fillRect/>
          </a:stretch>
        </p:blipFill>
        <p:spPr>
          <a:xfrm>
            <a:off x="2925600" y="152400"/>
            <a:ext cx="2804733" cy="4838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5"/>
          <p:cNvSpPr txBox="1">
            <a:spLocks noGrp="1"/>
          </p:cNvSpPr>
          <p:nvPr>
            <p:ph type="body" idx="4294967295"/>
          </p:nvPr>
        </p:nvSpPr>
        <p:spPr>
          <a:xfrm>
            <a:off x="0" y="1072950"/>
            <a:ext cx="3754500" cy="299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000000"/>
                </a:solidFill>
                <a:latin typeface="Poppins SemiBold"/>
                <a:ea typeface="Poppins SemiBold"/>
                <a:cs typeface="Poppins SemiBold"/>
                <a:sym typeface="Poppins SemiBold"/>
              </a:rPr>
              <a:t>Exposing the search bar</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200"/>
              </a:spcBef>
              <a:spcAft>
                <a:spcPts val="0"/>
              </a:spcAft>
              <a:buNone/>
            </a:pPr>
            <a:r>
              <a:rPr lang="en" sz="1400">
                <a:solidFill>
                  <a:srgbClr val="FF0000"/>
                </a:solidFill>
                <a:latin typeface="Poppins SemiBold"/>
                <a:ea typeface="Poppins SemiBold"/>
                <a:cs typeface="Poppins SemiBold"/>
                <a:sym typeface="Poppins SemiBold"/>
              </a:rPr>
              <a:t>Drakes</a:t>
            </a:r>
            <a:r>
              <a:rPr lang="en" sz="1400">
                <a:solidFill>
                  <a:srgbClr val="000000"/>
                </a:solidFill>
                <a:latin typeface="Poppins SemiBold"/>
                <a:ea typeface="Poppins SemiBold"/>
                <a:cs typeface="Poppins SemiBold"/>
                <a:sym typeface="Poppins SemiBold"/>
              </a:rPr>
              <a:t> does not have a prominent search CTA</a:t>
            </a:r>
            <a:endParaRPr sz="1400">
              <a:solidFill>
                <a:srgbClr val="000000"/>
              </a:solidFill>
              <a:latin typeface="Poppins SemiBold"/>
              <a:ea typeface="Poppins SemiBold"/>
              <a:cs typeface="Poppins SemiBold"/>
              <a:sym typeface="Poppins SemiBold"/>
            </a:endParaRPr>
          </a:p>
          <a:p>
            <a:pPr marL="0" lvl="0" indent="0" algn="l" rtl="0">
              <a:spcBef>
                <a:spcPts val="1200"/>
              </a:spcBef>
              <a:spcAft>
                <a:spcPts val="0"/>
              </a:spcAft>
              <a:buNone/>
            </a:pPr>
            <a:r>
              <a:rPr lang="en" sz="1200">
                <a:solidFill>
                  <a:srgbClr val="000000"/>
                </a:solidFill>
                <a:latin typeface="Poppins"/>
                <a:ea typeface="Poppins"/>
                <a:cs typeface="Poppins"/>
                <a:sym typeface="Poppins"/>
              </a:rPr>
              <a:t>Over 40% of shoppers go immediately to the search bar when on a new website, this is especially relevant on mobile.</a:t>
            </a:r>
            <a:endParaRPr sz="1200">
              <a:solidFill>
                <a:srgbClr val="000000"/>
              </a:solidFill>
              <a:latin typeface="Poppins"/>
              <a:ea typeface="Poppins"/>
              <a:cs typeface="Poppins"/>
              <a:sym typeface="Poppins"/>
            </a:endParaRPr>
          </a:p>
          <a:p>
            <a:pPr marL="0" lvl="0" indent="0" algn="l" rtl="0">
              <a:spcBef>
                <a:spcPts val="1200"/>
              </a:spcBef>
              <a:spcAft>
                <a:spcPts val="0"/>
              </a:spcAft>
              <a:buNone/>
            </a:pPr>
            <a:endParaRPr sz="1200">
              <a:solidFill>
                <a:srgbClr val="000000"/>
              </a:solidFill>
              <a:latin typeface="Poppins"/>
              <a:ea typeface="Poppins"/>
              <a:cs typeface="Poppins"/>
              <a:sym typeface="Poppins"/>
            </a:endParaRPr>
          </a:p>
          <a:p>
            <a:pPr marL="0" lvl="0" indent="0" algn="l" rtl="0">
              <a:lnSpc>
                <a:spcPct val="100000"/>
              </a:lnSpc>
              <a:spcBef>
                <a:spcPts val="1200"/>
              </a:spcBef>
              <a:spcAft>
                <a:spcPts val="1200"/>
              </a:spcAft>
              <a:buNone/>
            </a:pPr>
            <a:endParaRPr sz="1400">
              <a:solidFill>
                <a:srgbClr val="000000"/>
              </a:solidFill>
              <a:latin typeface="Poppins SemiBold"/>
              <a:ea typeface="Poppins SemiBold"/>
              <a:cs typeface="Poppins SemiBold"/>
              <a:sym typeface="Poppins SemiBold"/>
            </a:endParaRPr>
          </a:p>
        </p:txBody>
      </p:sp>
      <p:sp>
        <p:nvSpPr>
          <p:cNvPr id="162" name="Google Shape;162;p35"/>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163" name="Google Shape;163;p35"/>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164" name="Google Shape;164;p35"/>
          <p:cNvSpPr txBox="1">
            <a:spLocks noGrp="1"/>
          </p:cNvSpPr>
          <p:nvPr>
            <p:ph type="body" idx="4294967295"/>
          </p:nvPr>
        </p:nvSpPr>
        <p:spPr>
          <a:xfrm>
            <a:off x="249397" y="727650"/>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165" name="Google Shape;165;p35"/>
          <p:cNvPicPr preferRelativeResize="0"/>
          <p:nvPr/>
        </p:nvPicPr>
        <p:blipFill>
          <a:blip r:embed="rId4">
            <a:alphaModFix/>
          </a:blip>
          <a:stretch>
            <a:fillRect/>
          </a:stretch>
        </p:blipFill>
        <p:spPr>
          <a:xfrm>
            <a:off x="6362650" y="0"/>
            <a:ext cx="2890775" cy="5085949"/>
          </a:xfrm>
          <a:prstGeom prst="rect">
            <a:avLst/>
          </a:prstGeom>
          <a:noFill/>
          <a:ln>
            <a:noFill/>
          </a:ln>
        </p:spPr>
      </p:pic>
      <p:pic>
        <p:nvPicPr>
          <p:cNvPr id="166" name="Google Shape;166;p35"/>
          <p:cNvPicPr preferRelativeResize="0"/>
          <p:nvPr/>
        </p:nvPicPr>
        <p:blipFill>
          <a:blip r:embed="rId5">
            <a:alphaModFix/>
          </a:blip>
          <a:stretch>
            <a:fillRect/>
          </a:stretch>
        </p:blipFill>
        <p:spPr>
          <a:xfrm>
            <a:off x="3616547" y="0"/>
            <a:ext cx="2746106" cy="5143500"/>
          </a:xfrm>
          <a:prstGeom prst="rect">
            <a:avLst/>
          </a:prstGeom>
          <a:noFill/>
          <a:ln>
            <a:noFill/>
          </a:ln>
        </p:spPr>
      </p:pic>
      <p:pic>
        <p:nvPicPr>
          <p:cNvPr id="167" name="Google Shape;167;p35"/>
          <p:cNvPicPr preferRelativeResize="0"/>
          <p:nvPr/>
        </p:nvPicPr>
        <p:blipFill rotWithShape="1">
          <a:blip r:embed="rId6">
            <a:alphaModFix/>
          </a:blip>
          <a:srcRect l="960" r="-959"/>
          <a:stretch/>
        </p:blipFill>
        <p:spPr>
          <a:xfrm>
            <a:off x="1592188" y="-811950"/>
            <a:ext cx="6923325" cy="6767400"/>
          </a:xfrm>
          <a:prstGeom prst="rect">
            <a:avLst/>
          </a:prstGeom>
          <a:noFill/>
          <a:ln>
            <a:noFill/>
          </a:ln>
        </p:spPr>
      </p:pic>
      <p:pic>
        <p:nvPicPr>
          <p:cNvPr id="168" name="Google Shape;168;p35"/>
          <p:cNvPicPr preferRelativeResize="0"/>
          <p:nvPr/>
        </p:nvPicPr>
        <p:blipFill rotWithShape="1">
          <a:blip r:embed="rId6">
            <a:alphaModFix/>
          </a:blip>
          <a:srcRect l="960" r="-959"/>
          <a:stretch/>
        </p:blipFill>
        <p:spPr>
          <a:xfrm>
            <a:off x="4346363" y="-840725"/>
            <a:ext cx="6923325" cy="6767400"/>
          </a:xfrm>
          <a:prstGeom prst="rect">
            <a:avLst/>
          </a:prstGeom>
          <a:noFill/>
          <a:ln>
            <a:noFill/>
          </a:ln>
        </p:spPr>
      </p:pic>
      <p:sp>
        <p:nvSpPr>
          <p:cNvPr id="169" name="Google Shape;169;p35"/>
          <p:cNvSpPr/>
          <p:nvPr/>
        </p:nvSpPr>
        <p:spPr>
          <a:xfrm>
            <a:off x="5931825" y="85650"/>
            <a:ext cx="430800" cy="2571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5"/>
          <p:cNvSpPr/>
          <p:nvPr/>
        </p:nvSpPr>
        <p:spPr>
          <a:xfrm>
            <a:off x="6480375" y="3418125"/>
            <a:ext cx="430800" cy="2571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3"/>
          <p:cNvPicPr preferRelativeResize="0"/>
          <p:nvPr/>
        </p:nvPicPr>
        <p:blipFill>
          <a:blip r:embed="rId3">
            <a:alphaModFix/>
          </a:blip>
          <a:stretch>
            <a:fillRect/>
          </a:stretch>
        </p:blipFill>
        <p:spPr>
          <a:xfrm>
            <a:off x="1291100" y="109550"/>
            <a:ext cx="6561800"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4"/>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346" name="Google Shape;346;p54"/>
          <p:cNvPicPr preferRelativeResize="0"/>
          <p:nvPr/>
        </p:nvPicPr>
        <p:blipFill rotWithShape="1">
          <a:blip r:embed="rId3">
            <a:alphaModFix/>
          </a:blip>
          <a:srcRect r="12526"/>
          <a:stretch/>
        </p:blipFill>
        <p:spPr>
          <a:xfrm>
            <a:off x="3581201" y="766175"/>
            <a:ext cx="5562798" cy="3611150"/>
          </a:xfrm>
          <a:prstGeom prst="rect">
            <a:avLst/>
          </a:prstGeom>
          <a:noFill/>
          <a:ln>
            <a:noFill/>
          </a:ln>
        </p:spPr>
      </p:pic>
      <p:pic>
        <p:nvPicPr>
          <p:cNvPr id="347" name="Google Shape;347;p54"/>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348" name="Google Shape;348;p54"/>
          <p:cNvSpPr txBox="1">
            <a:spLocks noGrp="1"/>
          </p:cNvSpPr>
          <p:nvPr>
            <p:ph type="body" idx="4294967295"/>
          </p:nvPr>
        </p:nvSpPr>
        <p:spPr>
          <a:xfrm>
            <a:off x="266625" y="1209375"/>
            <a:ext cx="3754500" cy="3372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000000"/>
                </a:solidFill>
                <a:latin typeface="Poppins SemiBold"/>
                <a:ea typeface="Poppins SemiBold"/>
                <a:cs typeface="Poppins SemiBold"/>
                <a:sym typeface="Poppins SemiBold"/>
              </a:rPr>
              <a:t>Add comprehensive filtering on Search Result Pages</a:t>
            </a:r>
            <a:endParaRPr sz="2200">
              <a:solidFill>
                <a:srgbClr val="000000"/>
              </a:solidFill>
              <a:latin typeface="Poppins SemiBold"/>
              <a:ea typeface="Poppins SemiBold"/>
              <a:cs typeface="Poppins SemiBold"/>
              <a:sym typeface="Poppins SemiBold"/>
            </a:endParaRPr>
          </a:p>
          <a:p>
            <a:pPr marL="0" lvl="0" indent="0" algn="l" rtl="0">
              <a:lnSpc>
                <a:spcPct val="115000"/>
              </a:lnSpc>
              <a:spcBef>
                <a:spcPts val="1200"/>
              </a:spcBef>
              <a:spcAft>
                <a:spcPts val="0"/>
              </a:spcAft>
              <a:buNone/>
            </a:pPr>
            <a:r>
              <a:rPr lang="en" sz="1200" b="1">
                <a:solidFill>
                  <a:srgbClr val="FF0000"/>
                </a:solidFill>
                <a:latin typeface="Poppins"/>
                <a:ea typeface="Poppins"/>
                <a:cs typeface="Poppins"/>
                <a:sym typeface="Poppins"/>
              </a:rPr>
              <a:t>Drakes </a:t>
            </a:r>
            <a:r>
              <a:rPr lang="en" sz="1200" b="1">
                <a:solidFill>
                  <a:srgbClr val="000000"/>
                </a:solidFill>
                <a:latin typeface="Poppins"/>
                <a:ea typeface="Poppins"/>
                <a:cs typeface="Poppins"/>
                <a:sym typeface="Poppins"/>
              </a:rPr>
              <a:t>does not currently have filtering on the category/search pages </a:t>
            </a:r>
            <a:endParaRPr sz="1200" b="1">
              <a:solidFill>
                <a:srgbClr val="000000"/>
              </a:solidFill>
              <a:latin typeface="Poppins"/>
              <a:ea typeface="Poppins"/>
              <a:cs typeface="Poppins"/>
              <a:sym typeface="Poppins"/>
            </a:endParaRPr>
          </a:p>
          <a:p>
            <a:pPr marL="0" lvl="0" indent="0" algn="l" rtl="0">
              <a:lnSpc>
                <a:spcPct val="115000"/>
              </a:lnSpc>
              <a:spcBef>
                <a:spcPts val="1200"/>
              </a:spcBef>
              <a:spcAft>
                <a:spcPts val="1200"/>
              </a:spcAft>
              <a:buNone/>
            </a:pPr>
            <a:endParaRPr sz="1200">
              <a:solidFill>
                <a:srgbClr val="000000"/>
              </a:solidFill>
              <a:latin typeface="Poppins"/>
              <a:ea typeface="Poppins"/>
              <a:cs typeface="Poppins"/>
              <a:sym typeface="Poppins"/>
            </a:endParaRPr>
          </a:p>
        </p:txBody>
      </p:sp>
      <p:sp>
        <p:nvSpPr>
          <p:cNvPr id="349" name="Google Shape;349;p54"/>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350" name="Google Shape;350;p54"/>
          <p:cNvPicPr preferRelativeResize="0"/>
          <p:nvPr/>
        </p:nvPicPr>
        <p:blipFill>
          <a:blip r:embed="rId5">
            <a:alphaModFix/>
          </a:blip>
          <a:stretch>
            <a:fillRect/>
          </a:stretch>
        </p:blipFill>
        <p:spPr>
          <a:xfrm>
            <a:off x="4338400" y="978600"/>
            <a:ext cx="5593677" cy="3050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356" name="Google Shape;356;p55"/>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357" name="Google Shape;357;p55"/>
          <p:cNvSpPr txBox="1">
            <a:spLocks noGrp="1"/>
          </p:cNvSpPr>
          <p:nvPr>
            <p:ph type="body" idx="4294967295"/>
          </p:nvPr>
        </p:nvSpPr>
        <p:spPr>
          <a:xfrm>
            <a:off x="266625" y="1209375"/>
            <a:ext cx="3754500" cy="3372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000000"/>
                </a:solidFill>
                <a:latin typeface="Poppins SemiBold"/>
                <a:ea typeface="Poppins SemiBold"/>
                <a:cs typeface="Poppins SemiBold"/>
                <a:sym typeface="Poppins SemiBold"/>
              </a:rPr>
              <a:t>Add comprehensive filtering on Search Result Pages</a:t>
            </a:r>
            <a:endParaRPr sz="2200">
              <a:solidFill>
                <a:srgbClr val="000000"/>
              </a:solidFill>
              <a:latin typeface="Poppins SemiBold"/>
              <a:ea typeface="Poppins SemiBold"/>
              <a:cs typeface="Poppins SemiBold"/>
              <a:sym typeface="Poppins SemiBold"/>
            </a:endParaRPr>
          </a:p>
          <a:p>
            <a:pPr marL="0" lvl="0" indent="0" algn="l" rtl="0">
              <a:lnSpc>
                <a:spcPct val="115000"/>
              </a:lnSpc>
              <a:spcBef>
                <a:spcPts val="1200"/>
              </a:spcBef>
              <a:spcAft>
                <a:spcPts val="0"/>
              </a:spcAft>
              <a:buNone/>
            </a:pPr>
            <a:r>
              <a:rPr lang="en" sz="1200" b="1">
                <a:solidFill>
                  <a:srgbClr val="00FF00"/>
                </a:solidFill>
                <a:latin typeface="Poppins"/>
                <a:ea typeface="Poppins"/>
                <a:cs typeface="Poppins"/>
                <a:sym typeface="Poppins"/>
              </a:rPr>
              <a:t>Toteme </a:t>
            </a:r>
            <a:r>
              <a:rPr lang="en" sz="1200" b="1">
                <a:solidFill>
                  <a:srgbClr val="000000"/>
                </a:solidFill>
                <a:latin typeface="Poppins"/>
                <a:ea typeface="Poppins"/>
                <a:cs typeface="Poppins"/>
                <a:sym typeface="Poppins"/>
              </a:rPr>
              <a:t>has dynamic filtering on the search pages </a:t>
            </a:r>
            <a:endParaRPr sz="1200" b="1">
              <a:solidFill>
                <a:srgbClr val="000000"/>
              </a:solidFill>
              <a:latin typeface="Poppins"/>
              <a:ea typeface="Poppins"/>
              <a:cs typeface="Poppins"/>
              <a:sym typeface="Poppins"/>
            </a:endParaRPr>
          </a:p>
          <a:p>
            <a:pPr marL="0" lvl="0" indent="0" algn="l" rtl="0">
              <a:lnSpc>
                <a:spcPct val="115000"/>
              </a:lnSpc>
              <a:spcBef>
                <a:spcPts val="1200"/>
              </a:spcBef>
              <a:spcAft>
                <a:spcPts val="1200"/>
              </a:spcAft>
              <a:buNone/>
            </a:pPr>
            <a:r>
              <a:rPr lang="en" sz="1200">
                <a:solidFill>
                  <a:srgbClr val="000000"/>
                </a:solidFill>
                <a:latin typeface="Poppins"/>
                <a:ea typeface="Poppins"/>
                <a:cs typeface="Poppins"/>
                <a:sym typeface="Poppins"/>
              </a:rPr>
              <a:t>Adding filters on the search allows shoppers to quickly narrow down their options by selecting relevant attributes such as size, material, or color without leaving the results page. By doing this, conversion rate increases by at least 5%.</a:t>
            </a:r>
            <a:endParaRPr sz="1200">
              <a:solidFill>
                <a:srgbClr val="000000"/>
              </a:solidFill>
              <a:latin typeface="Poppins"/>
              <a:ea typeface="Poppins"/>
              <a:cs typeface="Poppins"/>
              <a:sym typeface="Poppins"/>
            </a:endParaRPr>
          </a:p>
        </p:txBody>
      </p:sp>
      <p:sp>
        <p:nvSpPr>
          <p:cNvPr id="358" name="Google Shape;358;p55"/>
          <p:cNvSpPr txBox="1">
            <a:spLocks noGrp="1"/>
          </p:cNvSpPr>
          <p:nvPr>
            <p:ph type="body" idx="4294967295"/>
          </p:nvPr>
        </p:nvSpPr>
        <p:spPr>
          <a:xfrm>
            <a:off x="302922" y="720425"/>
            <a:ext cx="34605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359" name="Google Shape;359;p55"/>
          <p:cNvPicPr preferRelativeResize="0"/>
          <p:nvPr/>
        </p:nvPicPr>
        <p:blipFill>
          <a:blip r:embed="rId4">
            <a:alphaModFix/>
          </a:blip>
          <a:stretch>
            <a:fillRect/>
          </a:stretch>
        </p:blipFill>
        <p:spPr>
          <a:xfrm>
            <a:off x="4794550" y="152400"/>
            <a:ext cx="2549495"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6"/>
          <p:cNvSpPr/>
          <p:nvPr/>
        </p:nvSpPr>
        <p:spPr>
          <a:xfrm>
            <a:off x="225813" y="411208"/>
            <a:ext cx="3810000" cy="4321200"/>
          </a:xfrm>
          <a:prstGeom prst="rect">
            <a:avLst/>
          </a:prstGeom>
          <a:solidFill>
            <a:srgbClr val="E3FAF5"/>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sz="1400"/>
          </a:p>
        </p:txBody>
      </p:sp>
      <p:sp>
        <p:nvSpPr>
          <p:cNvPr id="365" name="Google Shape;365;p56"/>
          <p:cNvSpPr txBox="1"/>
          <p:nvPr/>
        </p:nvSpPr>
        <p:spPr>
          <a:xfrm>
            <a:off x="4429125" y="554384"/>
            <a:ext cx="4370400" cy="2804400"/>
          </a:xfrm>
          <a:prstGeom prst="rect">
            <a:avLst/>
          </a:prstGeom>
          <a:noFill/>
          <a:ln>
            <a:noFill/>
          </a:ln>
        </p:spPr>
        <p:txBody>
          <a:bodyPr spcFirstLastPara="1" wrap="square" lIns="91450" tIns="91450" rIns="91450" bIns="91450" anchor="t" anchorCtr="0">
            <a:spAutoFit/>
          </a:bodyPr>
          <a:lstStyle/>
          <a:p>
            <a:pPr marL="0" lvl="0" indent="0" algn="l" rtl="0">
              <a:lnSpc>
                <a:spcPct val="115000"/>
              </a:lnSpc>
              <a:spcBef>
                <a:spcPts val="0"/>
              </a:spcBef>
              <a:spcAft>
                <a:spcPts val="0"/>
              </a:spcAft>
              <a:buNone/>
            </a:pPr>
            <a:r>
              <a:rPr lang="en" sz="1200">
                <a:solidFill>
                  <a:srgbClr val="97C73E"/>
                </a:solidFill>
                <a:latin typeface="Poppins"/>
                <a:ea typeface="Poppins"/>
                <a:cs typeface="Poppins"/>
                <a:sym typeface="Poppins"/>
              </a:rPr>
              <a:t>Headless</a:t>
            </a:r>
            <a:endParaRPr sz="1200">
              <a:solidFill>
                <a:srgbClr val="97C73E"/>
              </a:solidFill>
              <a:latin typeface="Poppins"/>
              <a:ea typeface="Poppins"/>
              <a:cs typeface="Poppins"/>
              <a:sym typeface="Poppins"/>
            </a:endParaRPr>
          </a:p>
          <a:p>
            <a:pPr marL="0" lvl="0" indent="0" algn="l" rtl="0">
              <a:lnSpc>
                <a:spcPct val="115000"/>
              </a:lnSpc>
              <a:spcBef>
                <a:spcPts val="0"/>
              </a:spcBef>
              <a:spcAft>
                <a:spcPts val="0"/>
              </a:spcAft>
              <a:buNone/>
            </a:pPr>
            <a:r>
              <a:rPr lang="en" sz="2000">
                <a:solidFill>
                  <a:schemeClr val="dk1"/>
                </a:solidFill>
                <a:latin typeface="Poppins SemiBold"/>
                <a:ea typeface="Poppins SemiBold"/>
                <a:cs typeface="Poppins SemiBold"/>
                <a:sym typeface="Poppins SemiBold"/>
              </a:rPr>
              <a:t>Eurokangas - Huge spike in mobile conversion</a:t>
            </a:r>
            <a:endParaRPr sz="1200">
              <a:solidFill>
                <a:srgbClr val="222222"/>
              </a:solidFill>
              <a:latin typeface="Poppins"/>
              <a:ea typeface="Poppins"/>
              <a:cs typeface="Poppins"/>
              <a:sym typeface="Poppins"/>
            </a:endParaRPr>
          </a:p>
          <a:p>
            <a:pPr marL="0" lvl="0" indent="0" algn="l" rtl="0">
              <a:lnSpc>
                <a:spcPct val="130000"/>
              </a:lnSpc>
              <a:spcBef>
                <a:spcPts val="0"/>
              </a:spcBef>
              <a:spcAft>
                <a:spcPts val="0"/>
              </a:spcAft>
              <a:buNone/>
            </a:pPr>
            <a:endParaRPr sz="800">
              <a:solidFill>
                <a:srgbClr val="222222"/>
              </a:solidFill>
              <a:latin typeface="Poppins"/>
              <a:ea typeface="Poppins"/>
              <a:cs typeface="Poppins"/>
              <a:sym typeface="Poppins"/>
            </a:endParaRPr>
          </a:p>
          <a:p>
            <a:pPr marL="0" lvl="0" indent="0" algn="l" rtl="0">
              <a:lnSpc>
                <a:spcPct val="115000"/>
              </a:lnSpc>
              <a:spcBef>
                <a:spcPts val="0"/>
              </a:spcBef>
              <a:spcAft>
                <a:spcPts val="0"/>
              </a:spcAft>
              <a:buNone/>
            </a:pPr>
            <a:r>
              <a:rPr lang="en" sz="800" b="1">
                <a:solidFill>
                  <a:srgbClr val="222222"/>
                </a:solidFill>
                <a:highlight>
                  <a:srgbClr val="FFFFFF"/>
                </a:highlight>
                <a:latin typeface="Poppins"/>
                <a:ea typeface="Poppins"/>
                <a:cs typeface="Poppins"/>
                <a:sym typeface="Poppins"/>
              </a:rPr>
              <a:t>Problem: </a:t>
            </a:r>
            <a:r>
              <a:rPr lang="en" sz="800">
                <a:solidFill>
                  <a:srgbClr val="222222"/>
                </a:solidFill>
                <a:highlight>
                  <a:srgbClr val="FFFFFF"/>
                </a:highlight>
                <a:latin typeface="Poppins"/>
                <a:ea typeface="Poppins"/>
                <a:cs typeface="Poppins"/>
                <a:sym typeface="Poppins"/>
              </a:rPr>
              <a:t>60% of traffic comes from mobile devices, search experience needed improvement. </a:t>
            </a: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r>
              <a:rPr lang="en" sz="800" b="1">
                <a:solidFill>
                  <a:srgbClr val="222222"/>
                </a:solidFill>
                <a:highlight>
                  <a:srgbClr val="FFFFFF"/>
                </a:highlight>
                <a:latin typeface="Poppins"/>
                <a:ea typeface="Poppins"/>
                <a:cs typeface="Poppins"/>
                <a:sym typeface="Poppins"/>
              </a:rPr>
              <a:t>Solution: </a:t>
            </a:r>
            <a:r>
              <a:rPr lang="en" sz="800">
                <a:solidFill>
                  <a:srgbClr val="222222"/>
                </a:solidFill>
                <a:highlight>
                  <a:srgbClr val="FFFFFF"/>
                </a:highlight>
                <a:latin typeface="Poppins"/>
                <a:ea typeface="Poppins"/>
                <a:cs typeface="Poppins"/>
                <a:sym typeface="Poppins"/>
              </a:rPr>
              <a:t>Built a mobile-friendly headless search with Klevu that persisted the search term</a:t>
            </a: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r>
              <a:rPr lang="en" sz="800" b="1">
                <a:solidFill>
                  <a:srgbClr val="222222"/>
                </a:solidFill>
                <a:highlight>
                  <a:srgbClr val="FFFFFF"/>
                </a:highlight>
                <a:latin typeface="Poppins"/>
                <a:ea typeface="Poppins"/>
                <a:cs typeface="Poppins"/>
                <a:sym typeface="Poppins"/>
              </a:rPr>
              <a:t>Problem: </a:t>
            </a:r>
            <a:r>
              <a:rPr lang="en" sz="800">
                <a:solidFill>
                  <a:srgbClr val="222222"/>
                </a:solidFill>
                <a:highlight>
                  <a:srgbClr val="FFFFFF"/>
                </a:highlight>
                <a:latin typeface="Poppins"/>
                <a:ea typeface="Poppins"/>
                <a:cs typeface="Poppins"/>
                <a:sym typeface="Poppins"/>
              </a:rPr>
              <a:t>60% of traffic comes from mobile devices, search experience needed improvement. Solution: Built a mobile-friendly headless search with Klevu that persisted the search term</a:t>
            </a: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endParaRPr sz="800">
              <a:solidFill>
                <a:srgbClr val="222222"/>
              </a:solidFill>
              <a:highlight>
                <a:srgbClr val="FFFFFF"/>
              </a:highlight>
              <a:latin typeface="Poppins"/>
              <a:ea typeface="Poppins"/>
              <a:cs typeface="Poppins"/>
              <a:sym typeface="Poppins"/>
            </a:endParaRPr>
          </a:p>
          <a:p>
            <a:pPr marL="0" lvl="0" indent="0" algn="l" rtl="0">
              <a:lnSpc>
                <a:spcPct val="115000"/>
              </a:lnSpc>
              <a:spcBef>
                <a:spcPts val="0"/>
              </a:spcBef>
              <a:spcAft>
                <a:spcPts val="0"/>
              </a:spcAft>
              <a:buNone/>
            </a:pPr>
            <a:endParaRPr sz="800" b="1">
              <a:solidFill>
                <a:srgbClr val="222222"/>
              </a:solidFill>
              <a:latin typeface="Poppins"/>
              <a:ea typeface="Poppins"/>
              <a:cs typeface="Poppins"/>
              <a:sym typeface="Poppins"/>
            </a:endParaRPr>
          </a:p>
        </p:txBody>
      </p:sp>
      <p:sp>
        <p:nvSpPr>
          <p:cNvPr id="366" name="Google Shape;366;p56"/>
          <p:cNvSpPr/>
          <p:nvPr/>
        </p:nvSpPr>
        <p:spPr>
          <a:xfrm>
            <a:off x="4281229" y="3528904"/>
            <a:ext cx="4637100" cy="1203300"/>
          </a:xfrm>
          <a:prstGeom prst="rect">
            <a:avLst/>
          </a:prstGeom>
          <a:solidFill>
            <a:srgbClr val="F6F6F6"/>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sz="1400"/>
          </a:p>
        </p:txBody>
      </p:sp>
      <p:sp>
        <p:nvSpPr>
          <p:cNvPr id="367" name="Google Shape;367;p56"/>
          <p:cNvSpPr/>
          <p:nvPr/>
        </p:nvSpPr>
        <p:spPr>
          <a:xfrm>
            <a:off x="4732625" y="3188376"/>
            <a:ext cx="842100" cy="804000"/>
          </a:xfrm>
          <a:prstGeom prst="ellipse">
            <a:avLst/>
          </a:prstGeom>
          <a:solidFill>
            <a:srgbClr val="94C640"/>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368" name="Google Shape;368;p56"/>
          <p:cNvSpPr txBox="1"/>
          <p:nvPr/>
        </p:nvSpPr>
        <p:spPr>
          <a:xfrm>
            <a:off x="4552178" y="4109050"/>
            <a:ext cx="1203000" cy="4065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sz="800">
                <a:solidFill>
                  <a:srgbClr val="222222"/>
                </a:solidFill>
                <a:latin typeface="Poppins"/>
                <a:ea typeface="Poppins"/>
                <a:cs typeface="Poppins"/>
                <a:sym typeface="Poppins"/>
              </a:rPr>
              <a:t> Increase of conversion rate on mobile and tablet devices</a:t>
            </a:r>
            <a:endParaRPr sz="800">
              <a:solidFill>
                <a:srgbClr val="0A4563"/>
              </a:solidFill>
              <a:latin typeface="Poppins"/>
              <a:ea typeface="Poppins"/>
              <a:cs typeface="Poppins"/>
              <a:sym typeface="Poppins"/>
            </a:endParaRPr>
          </a:p>
        </p:txBody>
      </p:sp>
      <p:pic>
        <p:nvPicPr>
          <p:cNvPr id="369" name="Google Shape;369;p56"/>
          <p:cNvPicPr preferRelativeResize="0"/>
          <p:nvPr/>
        </p:nvPicPr>
        <p:blipFill>
          <a:blip r:embed="rId3">
            <a:alphaModFix/>
          </a:blip>
          <a:stretch>
            <a:fillRect/>
          </a:stretch>
        </p:blipFill>
        <p:spPr>
          <a:xfrm>
            <a:off x="8799500" y="183757"/>
            <a:ext cx="131304" cy="131304"/>
          </a:xfrm>
          <a:prstGeom prst="rect">
            <a:avLst/>
          </a:prstGeom>
          <a:noFill/>
          <a:ln>
            <a:noFill/>
          </a:ln>
        </p:spPr>
      </p:pic>
      <p:sp>
        <p:nvSpPr>
          <p:cNvPr id="370" name="Google Shape;370;p56"/>
          <p:cNvSpPr txBox="1"/>
          <p:nvPr/>
        </p:nvSpPr>
        <p:spPr>
          <a:xfrm>
            <a:off x="235142" y="4897970"/>
            <a:ext cx="10944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666666"/>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www.klevu.com</a:t>
            </a:r>
            <a:endParaRPr sz="600">
              <a:solidFill>
                <a:srgbClr val="666666"/>
              </a:solidFill>
              <a:latin typeface="Poppins"/>
              <a:ea typeface="Poppins"/>
              <a:cs typeface="Poppins"/>
              <a:sym typeface="Poppins"/>
            </a:endParaRPr>
          </a:p>
        </p:txBody>
      </p:sp>
      <p:sp>
        <p:nvSpPr>
          <p:cNvPr id="371" name="Google Shape;371;p56"/>
          <p:cNvSpPr txBox="1"/>
          <p:nvPr/>
        </p:nvSpPr>
        <p:spPr>
          <a:xfrm>
            <a:off x="4698861" y="3336419"/>
            <a:ext cx="982500" cy="507900"/>
          </a:xfrm>
          <a:prstGeom prst="rect">
            <a:avLst/>
          </a:prstGeom>
          <a:noFill/>
          <a:ln>
            <a:noFill/>
          </a:ln>
        </p:spPr>
        <p:txBody>
          <a:bodyPr spcFirstLastPara="1" wrap="square" lIns="91450" tIns="91450" rIns="91450" bIns="91450" anchor="t" anchorCtr="0">
            <a:spAutoFit/>
          </a:bodyPr>
          <a:lstStyle/>
          <a:p>
            <a:pPr marL="0" lvl="0" indent="0" algn="ctr" rtl="0">
              <a:lnSpc>
                <a:spcPct val="115000"/>
              </a:lnSpc>
              <a:spcBef>
                <a:spcPts val="0"/>
              </a:spcBef>
              <a:spcAft>
                <a:spcPts val="0"/>
              </a:spcAft>
              <a:buNone/>
            </a:pPr>
            <a:r>
              <a:rPr lang="en" sz="2100" b="1">
                <a:solidFill>
                  <a:srgbClr val="FFFFFF"/>
                </a:solidFill>
                <a:latin typeface="Poppins"/>
                <a:ea typeface="Poppins"/>
                <a:cs typeface="Poppins"/>
                <a:sym typeface="Poppins"/>
              </a:rPr>
              <a:t>20%</a:t>
            </a:r>
            <a:endParaRPr sz="2100" b="1">
              <a:latin typeface="Poppins"/>
              <a:ea typeface="Poppins"/>
              <a:cs typeface="Poppins"/>
              <a:sym typeface="Poppins"/>
            </a:endParaRPr>
          </a:p>
        </p:txBody>
      </p:sp>
      <p:pic>
        <p:nvPicPr>
          <p:cNvPr id="372" name="Google Shape;372;p56"/>
          <p:cNvPicPr preferRelativeResize="0"/>
          <p:nvPr/>
        </p:nvPicPr>
        <p:blipFill>
          <a:blip r:embed="rId5">
            <a:alphaModFix/>
          </a:blip>
          <a:stretch>
            <a:fillRect/>
          </a:stretch>
        </p:blipFill>
        <p:spPr>
          <a:xfrm>
            <a:off x="299458" y="1189065"/>
            <a:ext cx="3531896" cy="2919978"/>
          </a:xfrm>
          <a:prstGeom prst="rect">
            <a:avLst/>
          </a:prstGeom>
          <a:noFill/>
          <a:ln>
            <a:noFill/>
          </a:ln>
        </p:spPr>
      </p:pic>
      <p:sp>
        <p:nvSpPr>
          <p:cNvPr id="373" name="Google Shape;373;p56"/>
          <p:cNvSpPr/>
          <p:nvPr/>
        </p:nvSpPr>
        <p:spPr>
          <a:xfrm>
            <a:off x="6170800" y="3188376"/>
            <a:ext cx="842100" cy="804000"/>
          </a:xfrm>
          <a:prstGeom prst="ellipse">
            <a:avLst/>
          </a:prstGeom>
          <a:solidFill>
            <a:srgbClr val="94C640"/>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374" name="Google Shape;374;p56"/>
          <p:cNvSpPr txBox="1"/>
          <p:nvPr/>
        </p:nvSpPr>
        <p:spPr>
          <a:xfrm>
            <a:off x="6123086" y="3374819"/>
            <a:ext cx="982500" cy="431100"/>
          </a:xfrm>
          <a:prstGeom prst="rect">
            <a:avLst/>
          </a:prstGeom>
          <a:noFill/>
          <a:ln>
            <a:noFill/>
          </a:ln>
        </p:spPr>
        <p:txBody>
          <a:bodyPr spcFirstLastPara="1" wrap="square" lIns="91450" tIns="91450" rIns="91450" bIns="91450" anchor="t" anchorCtr="0">
            <a:spAutoFit/>
          </a:bodyPr>
          <a:lstStyle/>
          <a:p>
            <a:pPr marL="0" lvl="0" indent="0" algn="ctr" rtl="0">
              <a:lnSpc>
                <a:spcPct val="115000"/>
              </a:lnSpc>
              <a:spcBef>
                <a:spcPts val="0"/>
              </a:spcBef>
              <a:spcAft>
                <a:spcPts val="0"/>
              </a:spcAft>
              <a:buNone/>
            </a:pPr>
            <a:r>
              <a:rPr lang="en" sz="1600" b="1">
                <a:solidFill>
                  <a:srgbClr val="FFFFFF"/>
                </a:solidFill>
                <a:latin typeface="Poppins"/>
                <a:ea typeface="Poppins"/>
                <a:cs typeface="Poppins"/>
                <a:sym typeface="Poppins"/>
              </a:rPr>
              <a:t>2X CTR</a:t>
            </a:r>
            <a:endParaRPr sz="1600" b="1">
              <a:latin typeface="Poppins"/>
              <a:ea typeface="Poppins"/>
              <a:cs typeface="Poppins"/>
              <a:sym typeface="Poppins"/>
            </a:endParaRPr>
          </a:p>
        </p:txBody>
      </p:sp>
      <p:sp>
        <p:nvSpPr>
          <p:cNvPr id="375" name="Google Shape;375;p56"/>
          <p:cNvSpPr/>
          <p:nvPr/>
        </p:nvSpPr>
        <p:spPr>
          <a:xfrm>
            <a:off x="7502350" y="3188376"/>
            <a:ext cx="842100" cy="804000"/>
          </a:xfrm>
          <a:prstGeom prst="ellipse">
            <a:avLst/>
          </a:prstGeom>
          <a:solidFill>
            <a:srgbClr val="94C640"/>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376" name="Google Shape;376;p56"/>
          <p:cNvSpPr txBox="1"/>
          <p:nvPr/>
        </p:nvSpPr>
        <p:spPr>
          <a:xfrm>
            <a:off x="7432161" y="3397919"/>
            <a:ext cx="982500" cy="384900"/>
          </a:xfrm>
          <a:prstGeom prst="rect">
            <a:avLst/>
          </a:prstGeom>
          <a:noFill/>
          <a:ln>
            <a:noFill/>
          </a:ln>
        </p:spPr>
        <p:txBody>
          <a:bodyPr spcFirstLastPara="1" wrap="square" lIns="91450" tIns="91450" rIns="91450" bIns="91450" anchor="t" anchorCtr="0">
            <a:spAutoFit/>
          </a:bodyPr>
          <a:lstStyle/>
          <a:p>
            <a:pPr marL="0" lvl="0" indent="0" algn="ctr" rtl="0">
              <a:lnSpc>
                <a:spcPct val="115000"/>
              </a:lnSpc>
              <a:spcBef>
                <a:spcPts val="0"/>
              </a:spcBef>
              <a:spcAft>
                <a:spcPts val="0"/>
              </a:spcAft>
              <a:buNone/>
            </a:pPr>
            <a:r>
              <a:rPr lang="en" sz="1300" b="1">
                <a:solidFill>
                  <a:srgbClr val="FFFFFF"/>
                </a:solidFill>
                <a:latin typeface="Poppins"/>
                <a:ea typeface="Poppins"/>
                <a:cs typeface="Poppins"/>
                <a:sym typeface="Poppins"/>
              </a:rPr>
              <a:t>2 Weeks</a:t>
            </a:r>
            <a:endParaRPr sz="1300" b="1">
              <a:latin typeface="Poppins"/>
              <a:ea typeface="Poppins"/>
              <a:cs typeface="Poppins"/>
              <a:sym typeface="Poppins"/>
            </a:endParaRPr>
          </a:p>
        </p:txBody>
      </p:sp>
      <p:sp>
        <p:nvSpPr>
          <p:cNvPr id="377" name="Google Shape;377;p56"/>
          <p:cNvSpPr txBox="1"/>
          <p:nvPr/>
        </p:nvSpPr>
        <p:spPr>
          <a:xfrm>
            <a:off x="6012828" y="4109050"/>
            <a:ext cx="1203000" cy="2646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sz="800">
                <a:solidFill>
                  <a:srgbClr val="222222"/>
                </a:solidFill>
                <a:latin typeface="Poppins"/>
                <a:ea typeface="Poppins"/>
                <a:cs typeface="Poppins"/>
                <a:sym typeface="Poppins"/>
              </a:rPr>
              <a:t>Click Through Rate Doubled</a:t>
            </a:r>
            <a:endParaRPr sz="800">
              <a:solidFill>
                <a:srgbClr val="0A4563"/>
              </a:solidFill>
              <a:latin typeface="Poppins"/>
              <a:ea typeface="Poppins"/>
              <a:cs typeface="Poppins"/>
              <a:sym typeface="Poppins"/>
            </a:endParaRPr>
          </a:p>
        </p:txBody>
      </p:sp>
      <p:sp>
        <p:nvSpPr>
          <p:cNvPr id="378" name="Google Shape;378;p56"/>
          <p:cNvSpPr txBox="1"/>
          <p:nvPr/>
        </p:nvSpPr>
        <p:spPr>
          <a:xfrm>
            <a:off x="7321903" y="4109050"/>
            <a:ext cx="1203000" cy="4065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sz="800">
                <a:solidFill>
                  <a:srgbClr val="222222"/>
                </a:solidFill>
                <a:latin typeface="Poppins"/>
                <a:ea typeface="Poppins"/>
                <a:cs typeface="Poppins"/>
                <a:sym typeface="Poppins"/>
              </a:rPr>
              <a:t>To see quantifiable results after integrating with Klevu</a:t>
            </a:r>
            <a:endParaRPr sz="800">
              <a:solidFill>
                <a:srgbClr val="0A4563"/>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7"/>
          <p:cNvPicPr preferRelativeResize="0"/>
          <p:nvPr/>
        </p:nvPicPr>
        <p:blipFill rotWithShape="1">
          <a:blip r:embed="rId3">
            <a:alphaModFix/>
          </a:blip>
          <a:srcRect b="20439"/>
          <a:stretch/>
        </p:blipFill>
        <p:spPr>
          <a:xfrm>
            <a:off x="-1" y="1"/>
            <a:ext cx="9144003" cy="5143499"/>
          </a:xfrm>
          <a:prstGeom prst="rect">
            <a:avLst/>
          </a:prstGeom>
          <a:noFill/>
          <a:ln>
            <a:noFill/>
          </a:ln>
        </p:spPr>
      </p:pic>
      <p:pic>
        <p:nvPicPr>
          <p:cNvPr id="384" name="Google Shape;384;p57"/>
          <p:cNvPicPr preferRelativeResize="0"/>
          <p:nvPr/>
        </p:nvPicPr>
        <p:blipFill>
          <a:blip r:embed="rId4">
            <a:alphaModFix/>
          </a:blip>
          <a:stretch>
            <a:fillRect/>
          </a:stretch>
        </p:blipFill>
        <p:spPr>
          <a:xfrm>
            <a:off x="381162" y="1339418"/>
            <a:ext cx="2209024" cy="1476638"/>
          </a:xfrm>
          <a:prstGeom prst="rect">
            <a:avLst/>
          </a:prstGeom>
          <a:noFill/>
          <a:ln>
            <a:noFill/>
          </a:ln>
        </p:spPr>
      </p:pic>
      <p:sp>
        <p:nvSpPr>
          <p:cNvPr id="385" name="Google Shape;385;p57"/>
          <p:cNvSpPr txBox="1"/>
          <p:nvPr/>
        </p:nvSpPr>
        <p:spPr>
          <a:xfrm>
            <a:off x="339236" y="512064"/>
            <a:ext cx="5929500" cy="184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200">
                <a:solidFill>
                  <a:srgbClr val="97C73E"/>
                </a:solidFill>
                <a:latin typeface="Poppins Light"/>
                <a:ea typeface="Poppins Light"/>
                <a:cs typeface="Poppins Light"/>
                <a:sym typeface="Poppins Light"/>
              </a:rPr>
              <a:t>Klevu</a:t>
            </a:r>
            <a:endParaRPr sz="1200" b="1">
              <a:solidFill>
                <a:srgbClr val="97C73E"/>
              </a:solidFill>
              <a:latin typeface="Poppins"/>
              <a:ea typeface="Poppins"/>
              <a:cs typeface="Poppins"/>
              <a:sym typeface="Poppins"/>
            </a:endParaRPr>
          </a:p>
        </p:txBody>
      </p:sp>
      <p:sp>
        <p:nvSpPr>
          <p:cNvPr id="386" name="Google Shape;386;p57"/>
          <p:cNvSpPr txBox="1"/>
          <p:nvPr/>
        </p:nvSpPr>
        <p:spPr>
          <a:xfrm>
            <a:off x="374139" y="3154432"/>
            <a:ext cx="2301900" cy="153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900"/>
              <a:buFont typeface="Arial"/>
              <a:buNone/>
            </a:pPr>
            <a:r>
              <a:rPr lang="en" sz="1000" b="1">
                <a:solidFill>
                  <a:schemeClr val="dk1"/>
                </a:solidFill>
                <a:latin typeface="Poppins"/>
                <a:ea typeface="Poppins"/>
                <a:cs typeface="Poppins"/>
                <a:sym typeface="Poppins"/>
              </a:rPr>
              <a:t>Smart Search </a:t>
            </a:r>
            <a:endParaRPr sz="1100" b="1">
              <a:solidFill>
                <a:schemeClr val="dk1"/>
              </a:solidFill>
              <a:latin typeface="Poppins"/>
              <a:ea typeface="Poppins"/>
              <a:cs typeface="Poppins"/>
              <a:sym typeface="Poppins"/>
            </a:endParaRPr>
          </a:p>
        </p:txBody>
      </p:sp>
      <p:sp>
        <p:nvSpPr>
          <p:cNvPr id="387" name="Google Shape;387;p57"/>
          <p:cNvSpPr txBox="1"/>
          <p:nvPr/>
        </p:nvSpPr>
        <p:spPr>
          <a:xfrm>
            <a:off x="381146" y="3484524"/>
            <a:ext cx="2301900" cy="10470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 sz="900">
                <a:latin typeface="Poppins"/>
                <a:ea typeface="Poppins"/>
                <a:cs typeface="Poppins"/>
                <a:sym typeface="Poppins"/>
              </a:rPr>
              <a:t>Klevu Smart Search is a powerful and extensible ecommerce search solution that delivers search results based on shopper intentions and behaviour, all in real-time. </a:t>
            </a:r>
            <a:endParaRPr sz="900">
              <a:latin typeface="Poppins"/>
              <a:ea typeface="Poppins"/>
              <a:cs typeface="Poppins"/>
              <a:sym typeface="Poppins"/>
            </a:endParaRPr>
          </a:p>
        </p:txBody>
      </p:sp>
      <p:sp>
        <p:nvSpPr>
          <p:cNvPr id="388" name="Google Shape;388;p57"/>
          <p:cNvSpPr txBox="1"/>
          <p:nvPr/>
        </p:nvSpPr>
        <p:spPr>
          <a:xfrm>
            <a:off x="3295825" y="3154425"/>
            <a:ext cx="2593200" cy="153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Smart Category Merchandisin</a:t>
            </a:r>
            <a:r>
              <a:rPr lang="en" sz="1000" b="1">
                <a:latin typeface="Poppins"/>
                <a:ea typeface="Poppins"/>
                <a:cs typeface="Poppins"/>
                <a:sym typeface="Poppins"/>
              </a:rPr>
              <a:t>g</a:t>
            </a:r>
            <a:endParaRPr sz="1100" b="1">
              <a:latin typeface="Poppins"/>
              <a:ea typeface="Poppins"/>
              <a:cs typeface="Poppins"/>
              <a:sym typeface="Poppins"/>
            </a:endParaRPr>
          </a:p>
        </p:txBody>
      </p:sp>
      <p:sp>
        <p:nvSpPr>
          <p:cNvPr id="389" name="Google Shape;389;p57"/>
          <p:cNvSpPr txBox="1"/>
          <p:nvPr/>
        </p:nvSpPr>
        <p:spPr>
          <a:xfrm>
            <a:off x="3284625" y="3484516"/>
            <a:ext cx="2300400" cy="10470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 sz="900">
                <a:latin typeface="Poppins"/>
                <a:ea typeface="Poppins"/>
                <a:cs typeface="Poppins"/>
                <a:sym typeface="Poppins"/>
              </a:rPr>
              <a:t>Take shopping experiences to the next level with our AI-powered algorithm which automatically optimises the ranking order of products on category pages.</a:t>
            </a:r>
            <a:endParaRPr sz="900">
              <a:latin typeface="Poppins"/>
              <a:ea typeface="Poppins"/>
              <a:cs typeface="Poppins"/>
              <a:sym typeface="Poppins"/>
            </a:endParaRPr>
          </a:p>
        </p:txBody>
      </p:sp>
      <p:sp>
        <p:nvSpPr>
          <p:cNvPr id="390" name="Google Shape;390;p57"/>
          <p:cNvSpPr txBox="1"/>
          <p:nvPr/>
        </p:nvSpPr>
        <p:spPr>
          <a:xfrm>
            <a:off x="6345179" y="3154432"/>
            <a:ext cx="2301900" cy="153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000" b="1">
                <a:solidFill>
                  <a:schemeClr val="dk1"/>
                </a:solidFill>
                <a:latin typeface="Poppins"/>
                <a:ea typeface="Poppins"/>
                <a:cs typeface="Poppins"/>
                <a:sym typeface="Poppins"/>
              </a:rPr>
              <a:t>Smart  Recommendations</a:t>
            </a:r>
            <a:endParaRPr sz="1100" b="1">
              <a:solidFill>
                <a:schemeClr val="dk1"/>
              </a:solidFill>
              <a:latin typeface="Poppins"/>
              <a:ea typeface="Poppins"/>
              <a:cs typeface="Poppins"/>
              <a:sym typeface="Poppins"/>
            </a:endParaRPr>
          </a:p>
        </p:txBody>
      </p:sp>
      <p:sp>
        <p:nvSpPr>
          <p:cNvPr id="391" name="Google Shape;391;p57"/>
          <p:cNvSpPr txBox="1"/>
          <p:nvPr/>
        </p:nvSpPr>
        <p:spPr>
          <a:xfrm>
            <a:off x="6333979" y="3484524"/>
            <a:ext cx="2278200" cy="8283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 sz="900">
                <a:latin typeface="Poppins"/>
                <a:ea typeface="Poppins"/>
                <a:cs typeface="Poppins"/>
                <a:sym typeface="Poppins"/>
              </a:rPr>
              <a:t>Leverage Klevu machine-learning to power sitewide recommendations, including homepage, collection page, PDP, and checkout page. </a:t>
            </a:r>
            <a:endParaRPr sz="900">
              <a:latin typeface="Poppins"/>
              <a:ea typeface="Poppins"/>
              <a:cs typeface="Poppins"/>
              <a:sym typeface="Poppins"/>
            </a:endParaRPr>
          </a:p>
        </p:txBody>
      </p:sp>
      <p:sp>
        <p:nvSpPr>
          <p:cNvPr id="392" name="Google Shape;392;p57">
            <a:hlinkClick r:id="rId5"/>
          </p:cNvPr>
          <p:cNvSpPr/>
          <p:nvPr/>
        </p:nvSpPr>
        <p:spPr>
          <a:xfrm>
            <a:off x="230000" y="4837219"/>
            <a:ext cx="558600" cy="95100"/>
          </a:xfrm>
          <a:prstGeom prst="rect">
            <a:avLst/>
          </a:prstGeom>
          <a:noFill/>
          <a:ln>
            <a:noFill/>
          </a:ln>
        </p:spPr>
        <p:txBody>
          <a:bodyPr spcFirstLastPara="1" wrap="square" lIns="75275" tIns="75275" rIns="75275" bIns="75275" anchor="ctr" anchorCtr="0">
            <a:noAutofit/>
          </a:bodyPr>
          <a:lstStyle/>
          <a:p>
            <a:pPr marL="0" lvl="0" indent="0" algn="l" rtl="0">
              <a:spcBef>
                <a:spcPts val="0"/>
              </a:spcBef>
              <a:spcAft>
                <a:spcPts val="0"/>
              </a:spcAft>
              <a:buNone/>
            </a:pPr>
            <a:endParaRPr/>
          </a:p>
        </p:txBody>
      </p:sp>
      <p:pic>
        <p:nvPicPr>
          <p:cNvPr id="393" name="Google Shape;393;p57"/>
          <p:cNvPicPr preferRelativeResize="0"/>
          <p:nvPr/>
        </p:nvPicPr>
        <p:blipFill>
          <a:blip r:embed="rId6">
            <a:alphaModFix/>
          </a:blip>
          <a:stretch>
            <a:fillRect/>
          </a:stretch>
        </p:blipFill>
        <p:spPr>
          <a:xfrm>
            <a:off x="3330318" y="1349670"/>
            <a:ext cx="2209014" cy="1456134"/>
          </a:xfrm>
          <a:prstGeom prst="rect">
            <a:avLst/>
          </a:prstGeom>
          <a:noFill/>
          <a:ln>
            <a:noFill/>
          </a:ln>
        </p:spPr>
      </p:pic>
      <p:pic>
        <p:nvPicPr>
          <p:cNvPr id="394" name="Google Shape;394;p57"/>
          <p:cNvPicPr preferRelativeResize="0"/>
          <p:nvPr/>
        </p:nvPicPr>
        <p:blipFill>
          <a:blip r:embed="rId7">
            <a:alphaModFix/>
          </a:blip>
          <a:stretch>
            <a:fillRect/>
          </a:stretch>
        </p:blipFill>
        <p:spPr>
          <a:xfrm>
            <a:off x="6484563" y="1252799"/>
            <a:ext cx="1833375" cy="1649877"/>
          </a:xfrm>
          <a:prstGeom prst="rect">
            <a:avLst/>
          </a:prstGeom>
          <a:noFill/>
          <a:ln>
            <a:noFill/>
          </a:ln>
        </p:spPr>
      </p:pic>
      <p:sp>
        <p:nvSpPr>
          <p:cNvPr id="395" name="Google Shape;395;p57"/>
          <p:cNvSpPr txBox="1"/>
          <p:nvPr/>
        </p:nvSpPr>
        <p:spPr>
          <a:xfrm>
            <a:off x="232967" y="599056"/>
            <a:ext cx="7210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Poppins"/>
                <a:ea typeface="Poppins"/>
                <a:cs typeface="Poppins"/>
                <a:sym typeface="Poppins"/>
              </a:rPr>
              <a:t>Product Discovery Suite</a:t>
            </a:r>
            <a:endParaRPr sz="2200" b="1">
              <a:solidFill>
                <a:schemeClr val="dk1"/>
              </a:solidFill>
              <a:latin typeface="Poppins"/>
              <a:ea typeface="Poppins"/>
              <a:cs typeface="Poppins"/>
              <a:sym typeface="Poppins"/>
            </a:endParaRPr>
          </a:p>
        </p:txBody>
      </p:sp>
      <p:sp>
        <p:nvSpPr>
          <p:cNvPr id="396" name="Google Shape;396;p57"/>
          <p:cNvSpPr txBox="1"/>
          <p:nvPr/>
        </p:nvSpPr>
        <p:spPr>
          <a:xfrm>
            <a:off x="179925" y="106475"/>
            <a:ext cx="165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666666"/>
                </a:solidFill>
                <a:latin typeface="Poppins"/>
                <a:ea typeface="Poppins"/>
                <a:cs typeface="Poppins"/>
                <a:sym typeface="Poppins"/>
              </a:rPr>
              <a:t>AI-Powered Product Discovery</a:t>
            </a:r>
            <a:endParaRPr sz="700">
              <a:solidFill>
                <a:srgbClr val="666666"/>
              </a:solidFill>
              <a:latin typeface="Poppins"/>
              <a:ea typeface="Poppins"/>
              <a:cs typeface="Poppins"/>
              <a:sym typeface="Poppins"/>
            </a:endParaRPr>
          </a:p>
        </p:txBody>
      </p:sp>
      <p:sp>
        <p:nvSpPr>
          <p:cNvPr id="397" name="Google Shape;397;p57"/>
          <p:cNvSpPr txBox="1"/>
          <p:nvPr/>
        </p:nvSpPr>
        <p:spPr>
          <a:xfrm>
            <a:off x="259745" y="4831227"/>
            <a:ext cx="1313100" cy="107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700">
                <a:solidFill>
                  <a:srgbClr val="666666"/>
                </a:solidFill>
                <a:uFill>
                  <a:noFill/>
                </a:uFill>
                <a:latin typeface="Poppins Light"/>
                <a:ea typeface="Poppins Light"/>
                <a:cs typeface="Poppins Light"/>
                <a:sym typeface="Poppins Light"/>
                <a:hlinkClick r:id="rId8">
                  <a:extLst>
                    <a:ext uri="{A12FA001-AC4F-418D-AE19-62706E023703}">
                      <ahyp:hlinkClr xmlns:ahyp="http://schemas.microsoft.com/office/drawing/2018/hyperlinkcolor" val="tx"/>
                    </a:ext>
                  </a:extLst>
                </a:hlinkClick>
              </a:rPr>
              <a:t>www.klevu.com</a:t>
            </a:r>
            <a:endParaRPr sz="700">
              <a:solidFill>
                <a:srgbClr val="666666"/>
              </a:solidFill>
              <a:latin typeface="Poppins Light"/>
              <a:ea typeface="Poppins Light"/>
              <a:cs typeface="Poppins Light"/>
              <a:sym typeface="Poppins Light"/>
            </a:endParaRPr>
          </a:p>
        </p:txBody>
      </p:sp>
      <p:pic>
        <p:nvPicPr>
          <p:cNvPr id="398" name="Google Shape;398;p57"/>
          <p:cNvPicPr preferRelativeResize="0"/>
          <p:nvPr/>
        </p:nvPicPr>
        <p:blipFill>
          <a:blip r:embed="rId9">
            <a:alphaModFix/>
          </a:blip>
          <a:stretch>
            <a:fillRect/>
          </a:stretch>
        </p:blipFill>
        <p:spPr>
          <a:xfrm>
            <a:off x="8743063" y="174750"/>
            <a:ext cx="155925" cy="155925"/>
          </a:xfrm>
          <a:prstGeom prst="rect">
            <a:avLst/>
          </a:prstGeom>
          <a:noFill/>
          <a:ln>
            <a:noFill/>
          </a:ln>
        </p:spPr>
      </p:pic>
      <p:sp>
        <p:nvSpPr>
          <p:cNvPr id="399" name="Google Shape;399;p57"/>
          <p:cNvSpPr txBox="1"/>
          <p:nvPr/>
        </p:nvSpPr>
        <p:spPr>
          <a:xfrm flipH="1">
            <a:off x="8706125" y="4797525"/>
            <a:ext cx="229800" cy="1077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700">
                <a:solidFill>
                  <a:srgbClr val="9E9E9E"/>
                </a:solidFill>
                <a:latin typeface="Poppins Light"/>
                <a:ea typeface="Poppins Light"/>
                <a:cs typeface="Poppins Light"/>
                <a:sym typeface="Poppins Light"/>
              </a:rPr>
              <a:t>38</a:t>
            </a:r>
            <a:endParaRPr sz="700">
              <a:solidFill>
                <a:srgbClr val="9E9E9E"/>
              </a:solidFill>
              <a:latin typeface="Poppins Light"/>
              <a:ea typeface="Poppins Light"/>
              <a:cs typeface="Poppins Light"/>
              <a:sym typeface="Poppins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8"/>
          <p:cNvSpPr txBox="1">
            <a:spLocks noGrp="1"/>
          </p:cNvSpPr>
          <p:nvPr>
            <p:ph type="body" idx="4294967295"/>
          </p:nvPr>
        </p:nvSpPr>
        <p:spPr>
          <a:xfrm>
            <a:off x="266625" y="263050"/>
            <a:ext cx="1395300" cy="34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n" sz="1100">
                <a:latin typeface="Poppins"/>
                <a:ea typeface="Poppins"/>
                <a:cs typeface="Poppins"/>
                <a:sym typeface="Poppins"/>
              </a:rPr>
              <a:t>Audit Report</a:t>
            </a:r>
            <a:endParaRPr sz="1100">
              <a:latin typeface="Poppins"/>
              <a:ea typeface="Poppins"/>
              <a:cs typeface="Poppins"/>
              <a:sym typeface="Poppins"/>
            </a:endParaRPr>
          </a:p>
        </p:txBody>
      </p:sp>
      <p:sp>
        <p:nvSpPr>
          <p:cNvPr id="405" name="Google Shape;405;p58"/>
          <p:cNvSpPr txBox="1">
            <a:spLocks noGrp="1"/>
          </p:cNvSpPr>
          <p:nvPr>
            <p:ph type="body" idx="4294967295"/>
          </p:nvPr>
        </p:nvSpPr>
        <p:spPr>
          <a:xfrm>
            <a:off x="474850" y="4697325"/>
            <a:ext cx="1395300" cy="345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406" name="Google Shape;406;p58"/>
          <p:cNvPicPr preferRelativeResize="0"/>
          <p:nvPr/>
        </p:nvPicPr>
        <p:blipFill>
          <a:blip r:embed="rId3">
            <a:alphaModFix/>
          </a:blip>
          <a:stretch>
            <a:fillRect/>
          </a:stretch>
        </p:blipFill>
        <p:spPr>
          <a:xfrm>
            <a:off x="342888" y="4773950"/>
            <a:ext cx="155925" cy="155925"/>
          </a:xfrm>
          <a:prstGeom prst="rect">
            <a:avLst/>
          </a:prstGeom>
          <a:noFill/>
          <a:ln>
            <a:noFill/>
          </a:ln>
        </p:spPr>
      </p:pic>
      <p:sp>
        <p:nvSpPr>
          <p:cNvPr id="407" name="Google Shape;407;p58"/>
          <p:cNvSpPr txBox="1">
            <a:spLocks noGrp="1"/>
          </p:cNvSpPr>
          <p:nvPr>
            <p:ph type="body" idx="4294967295"/>
          </p:nvPr>
        </p:nvSpPr>
        <p:spPr>
          <a:xfrm>
            <a:off x="7607175" y="4697325"/>
            <a:ext cx="1395300" cy="345300"/>
          </a:xfrm>
          <a:prstGeom prst="rect">
            <a:avLst/>
          </a:prstGeom>
        </p:spPr>
        <p:txBody>
          <a:bodyPr spcFirstLastPara="1" wrap="square" lIns="91425" tIns="91425" rIns="91425" bIns="91425" anchor="t" anchorCtr="0">
            <a:normAutofit/>
          </a:bodyPr>
          <a:lstStyle/>
          <a:p>
            <a:pPr marL="0" lvl="0" indent="0" algn="r" rtl="0">
              <a:spcBef>
                <a:spcPts val="0"/>
              </a:spcBef>
              <a:spcAft>
                <a:spcPts val="1200"/>
              </a:spcAft>
              <a:buSzPts val="605"/>
              <a:buNone/>
            </a:pPr>
            <a:r>
              <a:rPr lang="en" sz="800">
                <a:solidFill>
                  <a:srgbClr val="666666"/>
                </a:solidFill>
                <a:latin typeface="Poppins"/>
                <a:ea typeface="Poppins"/>
                <a:cs typeface="Poppins"/>
                <a:sym typeface="Poppins"/>
              </a:rPr>
              <a:t>WWW.KLEVU.COM</a:t>
            </a:r>
            <a:endParaRPr sz="800">
              <a:solidFill>
                <a:srgbClr val="666666"/>
              </a:solidFill>
              <a:latin typeface="Poppins"/>
              <a:ea typeface="Poppins"/>
              <a:cs typeface="Poppins"/>
              <a:sym typeface="Poppins"/>
            </a:endParaRPr>
          </a:p>
        </p:txBody>
      </p:sp>
      <p:sp>
        <p:nvSpPr>
          <p:cNvPr id="408" name="Google Shape;408;p58"/>
          <p:cNvSpPr txBox="1"/>
          <p:nvPr/>
        </p:nvSpPr>
        <p:spPr>
          <a:xfrm>
            <a:off x="302475" y="477525"/>
            <a:ext cx="85341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200" b="1">
                <a:latin typeface="Poppins"/>
                <a:ea typeface="Poppins"/>
                <a:cs typeface="Poppins"/>
                <a:sym typeface="Poppins"/>
              </a:rPr>
              <a:t>Discover the art of the possible:</a:t>
            </a:r>
            <a:endParaRPr/>
          </a:p>
        </p:txBody>
      </p:sp>
      <p:sp>
        <p:nvSpPr>
          <p:cNvPr id="409" name="Google Shape;409;p58"/>
          <p:cNvSpPr txBox="1"/>
          <p:nvPr/>
        </p:nvSpPr>
        <p:spPr>
          <a:xfrm>
            <a:off x="300150" y="1091450"/>
            <a:ext cx="8199600" cy="85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000"/>
              </a:spcBef>
              <a:spcAft>
                <a:spcPts val="0"/>
              </a:spcAft>
              <a:buNone/>
            </a:pPr>
            <a:r>
              <a:rPr lang="en" b="1" u="sng">
                <a:solidFill>
                  <a:schemeClr val="hlink"/>
                </a:solidFill>
                <a:latin typeface="Poppins"/>
                <a:ea typeface="Poppins"/>
                <a:cs typeface="Poppins"/>
                <a:sym typeface="Poppins"/>
                <a:hlinkClick r:id="rId4"/>
              </a:rPr>
              <a:t>Ecommerce Search &amp; Product Discovery Software Buyer’s Guid</a:t>
            </a:r>
            <a:r>
              <a:rPr lang="en" b="1" u="sng">
                <a:solidFill>
                  <a:schemeClr val="hlink"/>
                </a:solidFill>
                <a:latin typeface="Poppins"/>
                <a:ea typeface="Poppins"/>
                <a:cs typeface="Poppins"/>
                <a:sym typeface="Poppins"/>
                <a:hlinkClick r:id="rId4"/>
              </a:rPr>
              <a:t>e</a:t>
            </a:r>
            <a:endParaRPr b="1">
              <a:latin typeface="Poppins"/>
              <a:ea typeface="Poppins"/>
              <a:cs typeface="Poppins"/>
              <a:sym typeface="Poppins"/>
            </a:endParaRPr>
          </a:p>
          <a:p>
            <a:pPr marL="0" lvl="0" indent="0" algn="l" rtl="0">
              <a:lnSpc>
                <a:spcPct val="150000"/>
              </a:lnSpc>
              <a:spcBef>
                <a:spcPts val="1000"/>
              </a:spcBef>
              <a:spcAft>
                <a:spcPts val="1000"/>
              </a:spcAft>
              <a:buNone/>
            </a:pPr>
            <a:r>
              <a:rPr lang="en" b="1" u="sng">
                <a:solidFill>
                  <a:schemeClr val="hlink"/>
                </a:solidFill>
                <a:latin typeface="Poppins"/>
                <a:ea typeface="Poppins"/>
                <a:cs typeface="Poppins"/>
                <a:sym typeface="Poppins"/>
                <a:hlinkClick r:id="rId5"/>
              </a:rPr>
              <a:t>Current Klevu Customer Stories   </a:t>
            </a:r>
            <a:endParaRPr b="1">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6"/>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176" name="Google Shape;176;p36"/>
          <p:cNvSpPr txBox="1">
            <a:spLocks noGrp="1"/>
          </p:cNvSpPr>
          <p:nvPr>
            <p:ph type="body" idx="4294967295"/>
          </p:nvPr>
        </p:nvSpPr>
        <p:spPr>
          <a:xfrm>
            <a:off x="474850" y="46973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177" name="Google Shape;177;p36"/>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178" name="Google Shape;178;p36"/>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179" name="Google Shape;179;p36"/>
          <p:cNvPicPr preferRelativeResize="0"/>
          <p:nvPr/>
        </p:nvPicPr>
        <p:blipFill>
          <a:blip r:embed="rId5">
            <a:alphaModFix/>
          </a:blip>
          <a:stretch>
            <a:fillRect/>
          </a:stretch>
        </p:blipFill>
        <p:spPr>
          <a:xfrm>
            <a:off x="4614609" y="0"/>
            <a:ext cx="3234233" cy="5143500"/>
          </a:xfrm>
          <a:prstGeom prst="rect">
            <a:avLst/>
          </a:prstGeom>
          <a:noFill/>
          <a:ln>
            <a:noFill/>
          </a:ln>
        </p:spPr>
      </p:pic>
      <p:pic>
        <p:nvPicPr>
          <p:cNvPr id="180" name="Google Shape;180;p36"/>
          <p:cNvPicPr preferRelativeResize="0"/>
          <p:nvPr/>
        </p:nvPicPr>
        <p:blipFill rotWithShape="1">
          <a:blip r:embed="rId6">
            <a:alphaModFix/>
          </a:blip>
          <a:srcRect l="960" r="-959"/>
          <a:stretch/>
        </p:blipFill>
        <p:spPr>
          <a:xfrm>
            <a:off x="2364100" y="-921200"/>
            <a:ext cx="7805751" cy="6985899"/>
          </a:xfrm>
          <a:prstGeom prst="rect">
            <a:avLst/>
          </a:prstGeom>
          <a:noFill/>
          <a:ln>
            <a:noFill/>
          </a:ln>
        </p:spPr>
      </p:pic>
      <p:sp>
        <p:nvSpPr>
          <p:cNvPr id="181" name="Google Shape;181;p36"/>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182" name="Google Shape;182;p36"/>
          <p:cNvSpPr txBox="1">
            <a:spLocks noGrp="1"/>
          </p:cNvSpPr>
          <p:nvPr>
            <p:ph type="body" idx="4294967295"/>
          </p:nvPr>
        </p:nvSpPr>
        <p:spPr>
          <a:xfrm>
            <a:off x="155925" y="1072950"/>
            <a:ext cx="3754500" cy="29976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Exposing the search bar</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800"/>
              </a:spcBef>
              <a:spcAft>
                <a:spcPts val="0"/>
              </a:spcAft>
              <a:buNone/>
            </a:pPr>
            <a:r>
              <a:rPr lang="en" sz="1400">
                <a:solidFill>
                  <a:srgbClr val="00FF00"/>
                </a:solidFill>
                <a:latin typeface="Poppins SemiBold"/>
                <a:ea typeface="Poppins SemiBold"/>
                <a:cs typeface="Poppins SemiBold"/>
                <a:sym typeface="Poppins SemiBold"/>
              </a:rPr>
              <a:t>Goodhood </a:t>
            </a:r>
            <a:r>
              <a:rPr lang="en" sz="1400">
                <a:solidFill>
                  <a:srgbClr val="000000"/>
                </a:solidFill>
                <a:latin typeface="Poppins SemiBold"/>
                <a:ea typeface="Poppins SemiBold"/>
                <a:cs typeface="Poppins SemiBold"/>
                <a:sym typeface="Poppins SemiBold"/>
              </a:rPr>
              <a:t>has visually prominent search bar, with pretext making it easier to find</a:t>
            </a:r>
            <a:endParaRPr sz="1400">
              <a:solidFill>
                <a:srgbClr val="000000"/>
              </a:solidFill>
              <a:latin typeface="Poppins SemiBold"/>
              <a:ea typeface="Poppins SemiBold"/>
              <a:cs typeface="Poppins SemiBold"/>
              <a:sym typeface="Poppins SemiBold"/>
            </a:endParaRPr>
          </a:p>
          <a:p>
            <a:pPr marL="0" lvl="0" indent="0" algn="l" rtl="0">
              <a:spcBef>
                <a:spcPts val="800"/>
              </a:spcBef>
              <a:spcAft>
                <a:spcPts val="0"/>
              </a:spcAft>
              <a:buNone/>
            </a:pPr>
            <a:r>
              <a:rPr lang="en" sz="1200">
                <a:solidFill>
                  <a:srgbClr val="000000"/>
                </a:solidFill>
                <a:latin typeface="Poppins"/>
                <a:ea typeface="Poppins"/>
                <a:cs typeface="Poppins"/>
                <a:sym typeface="Poppins"/>
              </a:rPr>
              <a:t>Over 40% of shoppers go immediately to the search bar when on a new website, this is especially relevant on mobile.</a:t>
            </a:r>
            <a:endParaRPr sz="1200">
              <a:solidFill>
                <a:srgbClr val="000000"/>
              </a:solidFill>
              <a:latin typeface="Poppins"/>
              <a:ea typeface="Poppins"/>
              <a:cs typeface="Poppins"/>
              <a:sym typeface="Poppins"/>
            </a:endParaRPr>
          </a:p>
          <a:p>
            <a:pPr marL="0" lvl="0" indent="0" algn="l" rtl="0">
              <a:spcBef>
                <a:spcPts val="800"/>
              </a:spcBef>
              <a:spcAft>
                <a:spcPts val="0"/>
              </a:spcAft>
              <a:buNone/>
            </a:pPr>
            <a:r>
              <a:rPr lang="en" sz="1200">
                <a:solidFill>
                  <a:srgbClr val="000000"/>
                </a:solidFill>
                <a:latin typeface="Poppins"/>
                <a:ea typeface="Poppins"/>
                <a:cs typeface="Poppins"/>
                <a:sym typeface="Poppins"/>
              </a:rPr>
              <a:t>Exposing the search bar on your website can lead to a 44% increase in orders, especially on mobile.</a:t>
            </a:r>
            <a:endParaRPr sz="1200">
              <a:solidFill>
                <a:srgbClr val="000000"/>
              </a:solidFill>
              <a:latin typeface="Poppins"/>
              <a:ea typeface="Poppins"/>
              <a:cs typeface="Poppins"/>
              <a:sym typeface="Poppins"/>
            </a:endParaRPr>
          </a:p>
          <a:p>
            <a:pPr marL="0" lvl="0" indent="0" algn="l" rtl="0">
              <a:lnSpc>
                <a:spcPct val="100000"/>
              </a:lnSpc>
              <a:spcBef>
                <a:spcPts val="800"/>
              </a:spcBef>
              <a:spcAft>
                <a:spcPts val="0"/>
              </a:spcAft>
              <a:buNone/>
            </a:pPr>
            <a:endParaRPr sz="1400">
              <a:solidFill>
                <a:srgbClr val="000000"/>
              </a:solidFill>
              <a:latin typeface="Poppins SemiBold"/>
              <a:ea typeface="Poppins SemiBold"/>
              <a:cs typeface="Poppins SemiBold"/>
              <a:sym typeface="Poppi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7"/>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188" name="Google Shape;188;p37"/>
          <p:cNvSpPr txBox="1">
            <a:spLocks noGrp="1"/>
          </p:cNvSpPr>
          <p:nvPr>
            <p:ph type="body" idx="4294967295"/>
          </p:nvPr>
        </p:nvSpPr>
        <p:spPr>
          <a:xfrm>
            <a:off x="474850" y="46973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189" name="Google Shape;189;p37"/>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190" name="Google Shape;190;p37"/>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191" name="Google Shape;191;p37"/>
          <p:cNvSpPr txBox="1">
            <a:spLocks noGrp="1"/>
          </p:cNvSpPr>
          <p:nvPr>
            <p:ph type="body" idx="4294967295"/>
          </p:nvPr>
        </p:nvSpPr>
        <p:spPr>
          <a:xfrm>
            <a:off x="266625" y="1104400"/>
            <a:ext cx="3754500" cy="30039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Adding auto-suggest on search overlay when customer clicks on search bar</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800"/>
              </a:spcBef>
              <a:spcAft>
                <a:spcPts val="0"/>
              </a:spcAft>
              <a:buNone/>
            </a:pPr>
            <a:r>
              <a:rPr lang="en" sz="1400">
                <a:solidFill>
                  <a:srgbClr val="FF0000"/>
                </a:solidFill>
                <a:latin typeface="Poppins SemiBold"/>
                <a:ea typeface="Poppins SemiBold"/>
                <a:cs typeface="Poppins SemiBold"/>
                <a:sym typeface="Poppins SemiBold"/>
              </a:rPr>
              <a:t>Drakes</a:t>
            </a:r>
            <a:r>
              <a:rPr lang="en" sz="1400">
                <a:solidFill>
                  <a:srgbClr val="000000"/>
                </a:solidFill>
                <a:latin typeface="Poppins SemiBold"/>
                <a:ea typeface="Poppins SemiBold"/>
                <a:cs typeface="Poppins SemiBold"/>
                <a:sym typeface="Poppins SemiBold"/>
              </a:rPr>
              <a:t> has no auto-suggest displayed when customer clicks on search bar</a:t>
            </a:r>
            <a:endParaRPr sz="1400">
              <a:solidFill>
                <a:srgbClr val="000000"/>
              </a:solidFill>
              <a:latin typeface="Poppins SemiBold"/>
              <a:ea typeface="Poppins SemiBold"/>
              <a:cs typeface="Poppins SemiBold"/>
              <a:sym typeface="Poppins SemiBold"/>
            </a:endParaRPr>
          </a:p>
          <a:p>
            <a:pPr marL="0" lvl="0" indent="0" algn="l" rtl="0">
              <a:lnSpc>
                <a:spcPct val="115000"/>
              </a:lnSpc>
              <a:spcBef>
                <a:spcPts val="800"/>
              </a:spcBef>
              <a:spcAft>
                <a:spcPts val="0"/>
              </a:spcAft>
              <a:buNone/>
            </a:pPr>
            <a:endParaRPr sz="1200">
              <a:latin typeface="Poppins"/>
              <a:ea typeface="Poppins"/>
              <a:cs typeface="Poppins"/>
              <a:sym typeface="Poppins"/>
            </a:endParaRPr>
          </a:p>
        </p:txBody>
      </p:sp>
      <p:pic>
        <p:nvPicPr>
          <p:cNvPr id="192" name="Google Shape;192;p37"/>
          <p:cNvPicPr preferRelativeResize="0"/>
          <p:nvPr/>
        </p:nvPicPr>
        <p:blipFill>
          <a:blip r:embed="rId5">
            <a:alphaModFix/>
          </a:blip>
          <a:stretch>
            <a:fillRect/>
          </a:stretch>
        </p:blipFill>
        <p:spPr>
          <a:xfrm>
            <a:off x="4477193" y="0"/>
            <a:ext cx="3128764" cy="5143499"/>
          </a:xfrm>
          <a:prstGeom prst="rect">
            <a:avLst/>
          </a:prstGeom>
          <a:noFill/>
          <a:ln>
            <a:noFill/>
          </a:ln>
        </p:spPr>
      </p:pic>
      <p:pic>
        <p:nvPicPr>
          <p:cNvPr id="193" name="Google Shape;193;p37"/>
          <p:cNvPicPr preferRelativeResize="0"/>
          <p:nvPr/>
        </p:nvPicPr>
        <p:blipFill rotWithShape="1">
          <a:blip r:embed="rId6">
            <a:alphaModFix/>
          </a:blip>
          <a:srcRect l="960" r="-959"/>
          <a:stretch/>
        </p:blipFill>
        <p:spPr>
          <a:xfrm>
            <a:off x="2331200" y="-921200"/>
            <a:ext cx="7625676" cy="6985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8"/>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199" name="Google Shape;199;p38"/>
          <p:cNvSpPr txBox="1">
            <a:spLocks noGrp="1"/>
          </p:cNvSpPr>
          <p:nvPr>
            <p:ph type="body" idx="4294967295"/>
          </p:nvPr>
        </p:nvSpPr>
        <p:spPr>
          <a:xfrm>
            <a:off x="474850" y="46973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00" name="Google Shape;200;p38"/>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01" name="Google Shape;201;p38"/>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202" name="Google Shape;202;p38"/>
          <p:cNvSpPr txBox="1">
            <a:spLocks noGrp="1"/>
          </p:cNvSpPr>
          <p:nvPr>
            <p:ph type="body" idx="4294967295"/>
          </p:nvPr>
        </p:nvSpPr>
        <p:spPr>
          <a:xfrm>
            <a:off x="266625" y="1104400"/>
            <a:ext cx="3754500" cy="30039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Adding auto-suggest on search overlay when customer clicks on search bar</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800"/>
              </a:spcBef>
              <a:spcAft>
                <a:spcPts val="0"/>
              </a:spcAft>
              <a:buNone/>
            </a:pPr>
            <a:r>
              <a:rPr lang="en" sz="1400">
                <a:solidFill>
                  <a:srgbClr val="00FF00"/>
                </a:solidFill>
                <a:latin typeface="Poppins SemiBold"/>
                <a:ea typeface="Poppins SemiBold"/>
                <a:cs typeface="Poppins SemiBold"/>
                <a:sym typeface="Poppins SemiBold"/>
              </a:rPr>
              <a:t>Fred Perry</a:t>
            </a:r>
            <a:r>
              <a:rPr lang="en" sz="1400">
                <a:solidFill>
                  <a:srgbClr val="000000"/>
                </a:solidFill>
                <a:latin typeface="Poppins SemiBold"/>
                <a:ea typeface="Poppins SemiBold"/>
                <a:cs typeface="Poppins SemiBold"/>
                <a:sym typeface="Poppins SemiBold"/>
              </a:rPr>
              <a:t> has auto-suggest displayed when customer clicks on search bar</a:t>
            </a:r>
            <a:endParaRPr sz="1400">
              <a:solidFill>
                <a:srgbClr val="000000"/>
              </a:solidFill>
              <a:latin typeface="Poppins SemiBold"/>
              <a:ea typeface="Poppins SemiBold"/>
              <a:cs typeface="Poppins SemiBold"/>
              <a:sym typeface="Poppins SemiBold"/>
            </a:endParaRPr>
          </a:p>
          <a:p>
            <a:pPr marL="0" lvl="0" indent="0" algn="l" rtl="0">
              <a:lnSpc>
                <a:spcPct val="115000"/>
              </a:lnSpc>
              <a:spcBef>
                <a:spcPts val="800"/>
              </a:spcBef>
              <a:spcAft>
                <a:spcPts val="0"/>
              </a:spcAft>
              <a:buNone/>
            </a:pPr>
            <a:r>
              <a:rPr lang="en" sz="1200">
                <a:latin typeface="Poppins"/>
                <a:ea typeface="Poppins"/>
                <a:cs typeface="Poppins"/>
                <a:sym typeface="Poppins"/>
              </a:rPr>
              <a:t>For an optimum experience, show rich content within the search overlay including product recommendations, popular categories, popular searches and useful pages </a:t>
            </a:r>
            <a:endParaRPr sz="1200">
              <a:latin typeface="Poppins"/>
              <a:ea typeface="Poppins"/>
              <a:cs typeface="Poppins"/>
              <a:sym typeface="Poppins"/>
            </a:endParaRPr>
          </a:p>
        </p:txBody>
      </p:sp>
      <p:pic>
        <p:nvPicPr>
          <p:cNvPr id="203" name="Google Shape;203;p38"/>
          <p:cNvPicPr preferRelativeResize="0"/>
          <p:nvPr/>
        </p:nvPicPr>
        <p:blipFill>
          <a:blip r:embed="rId5">
            <a:alphaModFix/>
          </a:blip>
          <a:stretch>
            <a:fillRect/>
          </a:stretch>
        </p:blipFill>
        <p:spPr>
          <a:xfrm>
            <a:off x="4926953" y="181399"/>
            <a:ext cx="2913329" cy="4863909"/>
          </a:xfrm>
          <a:prstGeom prst="rect">
            <a:avLst/>
          </a:prstGeom>
          <a:noFill/>
          <a:ln>
            <a:noFill/>
          </a:ln>
        </p:spPr>
      </p:pic>
      <p:pic>
        <p:nvPicPr>
          <p:cNvPr id="204" name="Google Shape;204;p38"/>
          <p:cNvPicPr preferRelativeResize="0"/>
          <p:nvPr/>
        </p:nvPicPr>
        <p:blipFill rotWithShape="1">
          <a:blip r:embed="rId6">
            <a:alphaModFix/>
          </a:blip>
          <a:srcRect l="960" r="-959"/>
          <a:stretch/>
        </p:blipFill>
        <p:spPr>
          <a:xfrm>
            <a:off x="2971100" y="-713500"/>
            <a:ext cx="6959025" cy="6612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9"/>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210" name="Google Shape;210;p39"/>
          <p:cNvSpPr txBox="1">
            <a:spLocks noGrp="1"/>
          </p:cNvSpPr>
          <p:nvPr>
            <p:ph type="body" idx="4294967295"/>
          </p:nvPr>
        </p:nvSpPr>
        <p:spPr>
          <a:xfrm>
            <a:off x="474850" y="46973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11" name="Google Shape;211;p39"/>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12" name="Google Shape;212;p39"/>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213" name="Google Shape;213;p39"/>
          <p:cNvPicPr preferRelativeResize="0"/>
          <p:nvPr/>
        </p:nvPicPr>
        <p:blipFill>
          <a:blip r:embed="rId5">
            <a:alphaModFix/>
          </a:blip>
          <a:stretch>
            <a:fillRect/>
          </a:stretch>
        </p:blipFill>
        <p:spPr>
          <a:xfrm>
            <a:off x="4733658" y="0"/>
            <a:ext cx="3098684" cy="5143501"/>
          </a:xfrm>
          <a:prstGeom prst="rect">
            <a:avLst/>
          </a:prstGeom>
          <a:noFill/>
          <a:ln>
            <a:noFill/>
          </a:ln>
        </p:spPr>
      </p:pic>
      <p:pic>
        <p:nvPicPr>
          <p:cNvPr id="214" name="Google Shape;214;p39"/>
          <p:cNvPicPr preferRelativeResize="0"/>
          <p:nvPr/>
        </p:nvPicPr>
        <p:blipFill rotWithShape="1">
          <a:blip r:embed="rId6">
            <a:alphaModFix/>
          </a:blip>
          <a:srcRect l="960" r="-959"/>
          <a:stretch/>
        </p:blipFill>
        <p:spPr>
          <a:xfrm>
            <a:off x="2614325" y="-921200"/>
            <a:ext cx="7420749" cy="6985899"/>
          </a:xfrm>
          <a:prstGeom prst="rect">
            <a:avLst/>
          </a:prstGeom>
          <a:noFill/>
          <a:ln>
            <a:noFill/>
          </a:ln>
        </p:spPr>
      </p:pic>
      <p:sp>
        <p:nvSpPr>
          <p:cNvPr id="215" name="Google Shape;215;p39"/>
          <p:cNvSpPr txBox="1"/>
          <p:nvPr/>
        </p:nvSpPr>
        <p:spPr>
          <a:xfrm>
            <a:off x="342900" y="979725"/>
            <a:ext cx="3000000" cy="26268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2200">
                <a:solidFill>
                  <a:schemeClr val="dk1"/>
                </a:solidFill>
                <a:latin typeface="Poppins SemiBold"/>
                <a:ea typeface="Poppins SemiBold"/>
                <a:cs typeface="Poppins SemiBold"/>
                <a:sym typeface="Poppins SemiBold"/>
              </a:rPr>
              <a:t>Adding auto-suggest on search overlay when customer starts typing</a:t>
            </a:r>
            <a:endParaRPr sz="2200">
              <a:solidFill>
                <a:schemeClr val="dk1"/>
              </a:solidFill>
              <a:latin typeface="Poppins SemiBold"/>
              <a:ea typeface="Poppins SemiBold"/>
              <a:cs typeface="Poppins SemiBold"/>
              <a:sym typeface="Poppins SemiBold"/>
            </a:endParaRPr>
          </a:p>
          <a:p>
            <a:pPr marL="0" lvl="0" indent="0" algn="l" rtl="0">
              <a:spcBef>
                <a:spcPts val="800"/>
              </a:spcBef>
              <a:spcAft>
                <a:spcPts val="0"/>
              </a:spcAft>
              <a:buNone/>
            </a:pPr>
            <a:r>
              <a:rPr lang="en">
                <a:solidFill>
                  <a:srgbClr val="FF0000"/>
                </a:solidFill>
                <a:latin typeface="Poppins SemiBold"/>
                <a:ea typeface="Poppins SemiBold"/>
                <a:cs typeface="Poppins SemiBold"/>
                <a:sym typeface="Poppins SemiBold"/>
              </a:rPr>
              <a:t>Drakes </a:t>
            </a:r>
            <a:r>
              <a:rPr lang="en">
                <a:solidFill>
                  <a:schemeClr val="dk1"/>
                </a:solidFill>
                <a:latin typeface="Poppins SemiBold"/>
                <a:ea typeface="Poppins SemiBold"/>
                <a:cs typeface="Poppins SemiBold"/>
                <a:sym typeface="Poppins SemiBold"/>
              </a:rPr>
              <a:t>currently only no auto-suggest when searching for products i.e ‘t-shirt’.</a:t>
            </a:r>
            <a:endParaRPr>
              <a:solidFill>
                <a:schemeClr val="dk1"/>
              </a:solidFill>
              <a:latin typeface="Poppins SemiBold"/>
              <a:ea typeface="Poppins SemiBold"/>
              <a:cs typeface="Poppins SemiBold"/>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0"/>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221" name="Google Shape;221;p40"/>
          <p:cNvSpPr txBox="1">
            <a:spLocks noGrp="1"/>
          </p:cNvSpPr>
          <p:nvPr>
            <p:ph type="body" idx="4294967295"/>
          </p:nvPr>
        </p:nvSpPr>
        <p:spPr>
          <a:xfrm>
            <a:off x="474850" y="46973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22" name="Google Shape;222;p40"/>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23" name="Google Shape;223;p40"/>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pic>
        <p:nvPicPr>
          <p:cNvPr id="224" name="Google Shape;224;p40"/>
          <p:cNvPicPr preferRelativeResize="0"/>
          <p:nvPr/>
        </p:nvPicPr>
        <p:blipFill>
          <a:blip r:embed="rId5">
            <a:alphaModFix/>
          </a:blip>
          <a:stretch>
            <a:fillRect/>
          </a:stretch>
        </p:blipFill>
        <p:spPr>
          <a:xfrm>
            <a:off x="4470425" y="0"/>
            <a:ext cx="3100300" cy="5143501"/>
          </a:xfrm>
          <a:prstGeom prst="rect">
            <a:avLst/>
          </a:prstGeom>
          <a:noFill/>
          <a:ln>
            <a:noFill/>
          </a:ln>
        </p:spPr>
      </p:pic>
      <p:pic>
        <p:nvPicPr>
          <p:cNvPr id="225" name="Google Shape;225;p40"/>
          <p:cNvPicPr preferRelativeResize="0"/>
          <p:nvPr/>
        </p:nvPicPr>
        <p:blipFill rotWithShape="1">
          <a:blip r:embed="rId6">
            <a:alphaModFix/>
          </a:blip>
          <a:srcRect l="960" r="-959"/>
          <a:stretch/>
        </p:blipFill>
        <p:spPr>
          <a:xfrm>
            <a:off x="2416000" y="-818750"/>
            <a:ext cx="7272675" cy="6791499"/>
          </a:xfrm>
          <a:prstGeom prst="rect">
            <a:avLst/>
          </a:prstGeom>
          <a:noFill/>
          <a:ln>
            <a:noFill/>
          </a:ln>
        </p:spPr>
      </p:pic>
      <p:sp>
        <p:nvSpPr>
          <p:cNvPr id="226" name="Google Shape;226;p40"/>
          <p:cNvSpPr txBox="1"/>
          <p:nvPr/>
        </p:nvSpPr>
        <p:spPr>
          <a:xfrm>
            <a:off x="260325" y="801575"/>
            <a:ext cx="3000000" cy="37638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2200">
                <a:solidFill>
                  <a:schemeClr val="dk1"/>
                </a:solidFill>
                <a:latin typeface="Poppins SemiBold"/>
                <a:ea typeface="Poppins SemiBold"/>
                <a:cs typeface="Poppins SemiBold"/>
                <a:sym typeface="Poppins SemiBold"/>
              </a:rPr>
              <a:t>Adding auto-suggest on search overlay when customer starts typing</a:t>
            </a:r>
            <a:endParaRPr sz="2200">
              <a:solidFill>
                <a:schemeClr val="dk1"/>
              </a:solidFill>
              <a:latin typeface="Poppins SemiBold"/>
              <a:ea typeface="Poppins SemiBold"/>
              <a:cs typeface="Poppins SemiBold"/>
              <a:sym typeface="Poppins SemiBold"/>
            </a:endParaRPr>
          </a:p>
          <a:p>
            <a:pPr marL="0" lvl="0" indent="0" algn="l" rtl="0">
              <a:spcBef>
                <a:spcPts val="800"/>
              </a:spcBef>
              <a:spcAft>
                <a:spcPts val="0"/>
              </a:spcAft>
              <a:buNone/>
            </a:pPr>
            <a:r>
              <a:rPr lang="en">
                <a:solidFill>
                  <a:srgbClr val="00FF00"/>
                </a:solidFill>
                <a:latin typeface="Poppins SemiBold"/>
                <a:ea typeface="Poppins SemiBold"/>
                <a:cs typeface="Poppins SemiBold"/>
                <a:sym typeface="Poppins SemiBold"/>
              </a:rPr>
              <a:t>Goodhood</a:t>
            </a:r>
            <a:r>
              <a:rPr lang="en">
                <a:solidFill>
                  <a:srgbClr val="FF0000"/>
                </a:solidFill>
                <a:latin typeface="Poppins SemiBold"/>
                <a:ea typeface="Poppins SemiBold"/>
                <a:cs typeface="Poppins SemiBold"/>
                <a:sym typeface="Poppins SemiBold"/>
              </a:rPr>
              <a:t> </a:t>
            </a:r>
            <a:r>
              <a:rPr lang="en">
                <a:solidFill>
                  <a:schemeClr val="dk1"/>
                </a:solidFill>
                <a:latin typeface="Poppins SemiBold"/>
                <a:ea typeface="Poppins SemiBold"/>
                <a:cs typeface="Poppins SemiBold"/>
                <a:sym typeface="Poppins SemiBold"/>
              </a:rPr>
              <a:t>currently has auto-suggest when beginning search for products i.e ‘jacket’.</a:t>
            </a:r>
            <a:endParaRPr>
              <a:solidFill>
                <a:schemeClr val="dk1"/>
              </a:solidFill>
              <a:latin typeface="Poppins SemiBold"/>
              <a:ea typeface="Poppins SemiBold"/>
              <a:cs typeface="Poppins SemiBold"/>
              <a:sym typeface="Poppins SemiBold"/>
            </a:endParaRPr>
          </a:p>
          <a:p>
            <a:pPr marL="0" lvl="0" indent="0" algn="l" rtl="0">
              <a:lnSpc>
                <a:spcPct val="115000"/>
              </a:lnSpc>
              <a:spcBef>
                <a:spcPts val="800"/>
              </a:spcBef>
              <a:spcAft>
                <a:spcPts val="0"/>
              </a:spcAft>
              <a:buNone/>
            </a:pPr>
            <a:r>
              <a:rPr lang="en" sz="1200">
                <a:solidFill>
                  <a:schemeClr val="dk1"/>
                </a:solidFill>
                <a:latin typeface="Poppins"/>
                <a:ea typeface="Poppins"/>
                <a:cs typeface="Poppins"/>
                <a:sym typeface="Poppins"/>
              </a:rPr>
              <a:t>For an optimum experience, show rich content within the search overlay including relevant content, products, category pages, search suggestions </a:t>
            </a:r>
            <a:endParaRPr sz="1200">
              <a:solidFill>
                <a:schemeClr val="dk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1"/>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232" name="Google Shape;232;p41"/>
          <p:cNvSpPr txBox="1">
            <a:spLocks noGrp="1"/>
          </p:cNvSpPr>
          <p:nvPr>
            <p:ph type="body" idx="4294967295"/>
          </p:nvPr>
        </p:nvSpPr>
        <p:spPr>
          <a:xfrm>
            <a:off x="474850" y="47735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33" name="Google Shape;233;p41"/>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34" name="Google Shape;234;p41"/>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235" name="Google Shape;235;p41"/>
          <p:cNvSpPr txBox="1">
            <a:spLocks noGrp="1"/>
          </p:cNvSpPr>
          <p:nvPr>
            <p:ph type="body" idx="4294967295"/>
          </p:nvPr>
        </p:nvSpPr>
        <p:spPr>
          <a:xfrm>
            <a:off x="0" y="1065725"/>
            <a:ext cx="2943600" cy="25908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Making sure typos (misspellings) can still drive revenue </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
                <a:latin typeface="Poppins"/>
                <a:ea typeface="Poppins"/>
                <a:cs typeface="Poppins"/>
                <a:sym typeface="Poppins"/>
              </a:rPr>
              <a:t>A search for</a:t>
            </a:r>
            <a:r>
              <a:rPr lang="en" b="1">
                <a:latin typeface="Poppins"/>
                <a:ea typeface="Poppins"/>
                <a:cs typeface="Poppins"/>
                <a:sym typeface="Poppins"/>
              </a:rPr>
              <a:t> “suade” </a:t>
            </a:r>
            <a:r>
              <a:rPr lang="en">
                <a:latin typeface="Poppins"/>
                <a:ea typeface="Poppins"/>
                <a:cs typeface="Poppins"/>
                <a:sym typeface="Poppins"/>
              </a:rPr>
              <a:t>(corrected to shade) on</a:t>
            </a:r>
            <a:r>
              <a:rPr lang="en" b="1">
                <a:solidFill>
                  <a:srgbClr val="A1D6CA"/>
                </a:solidFill>
                <a:latin typeface="Poppins"/>
                <a:ea typeface="Poppins"/>
                <a:cs typeface="Poppins"/>
                <a:sym typeface="Poppins"/>
              </a:rPr>
              <a:t> </a:t>
            </a:r>
            <a:r>
              <a:rPr lang="en" b="1">
                <a:latin typeface="Poppins"/>
                <a:ea typeface="Poppins"/>
                <a:cs typeface="Poppins"/>
                <a:sym typeface="Poppins"/>
              </a:rPr>
              <a:t>Drakes</a:t>
            </a:r>
            <a:r>
              <a:rPr lang="en">
                <a:solidFill>
                  <a:srgbClr val="FF0000"/>
                </a:solidFill>
                <a:latin typeface="Poppins SemiBold"/>
                <a:ea typeface="Poppins SemiBold"/>
                <a:cs typeface="Poppins SemiBold"/>
                <a:sym typeface="Poppins SemiBold"/>
              </a:rPr>
              <a:t> </a:t>
            </a:r>
            <a:r>
              <a:rPr lang="en">
                <a:latin typeface="Poppins"/>
                <a:ea typeface="Poppins"/>
                <a:cs typeface="Poppins"/>
                <a:sym typeface="Poppins"/>
              </a:rPr>
              <a:t>provides no results despite </a:t>
            </a:r>
            <a:r>
              <a:rPr lang="en" b="1">
                <a:latin typeface="Poppins"/>
                <a:ea typeface="Poppins"/>
                <a:cs typeface="Poppins"/>
                <a:sym typeface="Poppins"/>
              </a:rPr>
              <a:t>‘Suede’</a:t>
            </a:r>
            <a:r>
              <a:rPr lang="en">
                <a:latin typeface="Poppins"/>
                <a:ea typeface="Poppins"/>
                <a:cs typeface="Poppins"/>
                <a:sym typeface="Poppins"/>
              </a:rPr>
              <a:t> existing within category. </a:t>
            </a:r>
            <a:r>
              <a:rPr lang="en" b="1">
                <a:solidFill>
                  <a:srgbClr val="FF0000"/>
                </a:solidFill>
                <a:latin typeface="Poppins"/>
                <a:ea typeface="Poppins"/>
                <a:cs typeface="Poppins"/>
                <a:sym typeface="Poppins"/>
              </a:rPr>
              <a:t> </a:t>
            </a:r>
            <a:endParaRPr>
              <a:solidFill>
                <a:srgbClr val="000000"/>
              </a:solidFill>
              <a:latin typeface="Poppins SemiBold"/>
              <a:ea typeface="Poppins SemiBold"/>
              <a:cs typeface="Poppins SemiBold"/>
              <a:sym typeface="Poppins SemiBold"/>
            </a:endParaRPr>
          </a:p>
          <a:p>
            <a:pPr marL="0" lvl="0" indent="0" algn="l" rtl="0">
              <a:lnSpc>
                <a:spcPct val="115000"/>
              </a:lnSpc>
              <a:spcBef>
                <a:spcPts val="1000"/>
              </a:spcBef>
              <a:spcAft>
                <a:spcPts val="1200"/>
              </a:spcAft>
              <a:buClr>
                <a:schemeClr val="dk1"/>
              </a:buClr>
              <a:buSzPts val="1100"/>
              <a:buFont typeface="Arial"/>
              <a:buNone/>
            </a:pPr>
            <a:endParaRPr sz="1200">
              <a:latin typeface="Poppins"/>
              <a:ea typeface="Poppins"/>
              <a:cs typeface="Poppins"/>
              <a:sym typeface="Poppins"/>
            </a:endParaRPr>
          </a:p>
        </p:txBody>
      </p:sp>
      <p:pic>
        <p:nvPicPr>
          <p:cNvPr id="236" name="Google Shape;236;p41"/>
          <p:cNvPicPr preferRelativeResize="0"/>
          <p:nvPr/>
        </p:nvPicPr>
        <p:blipFill>
          <a:blip r:embed="rId5">
            <a:alphaModFix/>
          </a:blip>
          <a:stretch>
            <a:fillRect/>
          </a:stretch>
        </p:blipFill>
        <p:spPr>
          <a:xfrm>
            <a:off x="3384073" y="0"/>
            <a:ext cx="2375855" cy="5143501"/>
          </a:xfrm>
          <a:prstGeom prst="rect">
            <a:avLst/>
          </a:prstGeom>
          <a:noFill/>
          <a:ln>
            <a:noFill/>
          </a:ln>
        </p:spPr>
      </p:pic>
      <p:pic>
        <p:nvPicPr>
          <p:cNvPr id="237" name="Google Shape;237;p41"/>
          <p:cNvPicPr preferRelativeResize="0"/>
          <p:nvPr/>
        </p:nvPicPr>
        <p:blipFill>
          <a:blip r:embed="rId6">
            <a:alphaModFix/>
          </a:blip>
          <a:stretch>
            <a:fillRect/>
          </a:stretch>
        </p:blipFill>
        <p:spPr>
          <a:xfrm>
            <a:off x="6200398" y="0"/>
            <a:ext cx="2375855" cy="5143501"/>
          </a:xfrm>
          <a:prstGeom prst="rect">
            <a:avLst/>
          </a:prstGeom>
          <a:noFill/>
          <a:ln>
            <a:noFill/>
          </a:ln>
        </p:spPr>
      </p:pic>
      <p:pic>
        <p:nvPicPr>
          <p:cNvPr id="238" name="Google Shape;238;p41"/>
          <p:cNvPicPr preferRelativeResize="0"/>
          <p:nvPr/>
        </p:nvPicPr>
        <p:blipFill rotWithShape="1">
          <a:blip r:embed="rId7">
            <a:alphaModFix/>
          </a:blip>
          <a:srcRect l="960" r="-959"/>
          <a:stretch/>
        </p:blipFill>
        <p:spPr>
          <a:xfrm>
            <a:off x="1499025" y="-765200"/>
            <a:ext cx="6258375" cy="6791499"/>
          </a:xfrm>
          <a:prstGeom prst="rect">
            <a:avLst/>
          </a:prstGeom>
          <a:noFill/>
          <a:ln>
            <a:noFill/>
          </a:ln>
        </p:spPr>
      </p:pic>
      <p:pic>
        <p:nvPicPr>
          <p:cNvPr id="239" name="Google Shape;239;p41"/>
          <p:cNvPicPr preferRelativeResize="0"/>
          <p:nvPr/>
        </p:nvPicPr>
        <p:blipFill rotWithShape="1">
          <a:blip r:embed="rId7">
            <a:alphaModFix/>
          </a:blip>
          <a:srcRect l="960" r="-959"/>
          <a:stretch/>
        </p:blipFill>
        <p:spPr>
          <a:xfrm>
            <a:off x="4202912" y="-765200"/>
            <a:ext cx="6370824" cy="6791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2"/>
          <p:cNvPicPr preferRelativeResize="0"/>
          <p:nvPr/>
        </p:nvPicPr>
        <p:blipFill rotWithShape="1">
          <a:blip r:embed="rId3">
            <a:alphaModFix/>
          </a:blip>
          <a:srcRect b="20439"/>
          <a:stretch/>
        </p:blipFill>
        <p:spPr>
          <a:xfrm>
            <a:off x="0" y="0"/>
            <a:ext cx="9144003" cy="5143499"/>
          </a:xfrm>
          <a:prstGeom prst="rect">
            <a:avLst/>
          </a:prstGeom>
          <a:noFill/>
          <a:ln>
            <a:noFill/>
          </a:ln>
        </p:spPr>
      </p:pic>
      <p:sp>
        <p:nvSpPr>
          <p:cNvPr id="245" name="Google Shape;245;p42"/>
          <p:cNvSpPr txBox="1">
            <a:spLocks noGrp="1"/>
          </p:cNvSpPr>
          <p:nvPr>
            <p:ph type="body" idx="4294967295"/>
          </p:nvPr>
        </p:nvSpPr>
        <p:spPr>
          <a:xfrm>
            <a:off x="474850" y="4773525"/>
            <a:ext cx="1395300" cy="345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SzPts val="605"/>
              <a:buNone/>
            </a:pPr>
            <a:r>
              <a:rPr lang="en" sz="800">
                <a:solidFill>
                  <a:srgbClr val="666666"/>
                </a:solidFill>
                <a:latin typeface="Poppins"/>
                <a:ea typeface="Poppins"/>
                <a:cs typeface="Poppins"/>
                <a:sym typeface="Poppins"/>
              </a:rPr>
              <a:t>Brought to you by Klevu</a:t>
            </a:r>
            <a:endParaRPr sz="800">
              <a:solidFill>
                <a:srgbClr val="666666"/>
              </a:solidFill>
              <a:latin typeface="Poppins"/>
              <a:ea typeface="Poppins"/>
              <a:cs typeface="Poppins"/>
              <a:sym typeface="Poppins"/>
            </a:endParaRPr>
          </a:p>
        </p:txBody>
      </p:sp>
      <p:pic>
        <p:nvPicPr>
          <p:cNvPr id="246" name="Google Shape;246;p42"/>
          <p:cNvPicPr preferRelativeResize="0"/>
          <p:nvPr/>
        </p:nvPicPr>
        <p:blipFill>
          <a:blip r:embed="rId4">
            <a:alphaModFix/>
          </a:blip>
          <a:stretch>
            <a:fillRect/>
          </a:stretch>
        </p:blipFill>
        <p:spPr>
          <a:xfrm>
            <a:off x="342888" y="4773950"/>
            <a:ext cx="155925" cy="155925"/>
          </a:xfrm>
          <a:prstGeom prst="rect">
            <a:avLst/>
          </a:prstGeom>
          <a:noFill/>
          <a:ln>
            <a:noFill/>
          </a:ln>
        </p:spPr>
      </p:pic>
      <p:sp>
        <p:nvSpPr>
          <p:cNvPr id="247" name="Google Shape;247;p42"/>
          <p:cNvSpPr txBox="1">
            <a:spLocks noGrp="1"/>
          </p:cNvSpPr>
          <p:nvPr>
            <p:ph type="body" idx="4294967295"/>
          </p:nvPr>
        </p:nvSpPr>
        <p:spPr>
          <a:xfrm>
            <a:off x="302922" y="720425"/>
            <a:ext cx="3460500" cy="34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605"/>
              <a:buNone/>
            </a:pPr>
            <a:r>
              <a:rPr lang="en" sz="900">
                <a:solidFill>
                  <a:srgbClr val="9E9E9E"/>
                </a:solidFill>
                <a:latin typeface="Poppins"/>
                <a:ea typeface="Poppins"/>
                <a:cs typeface="Poppins"/>
                <a:sym typeface="Poppins"/>
              </a:rPr>
              <a:t>Actionable Improvements</a:t>
            </a:r>
            <a:endParaRPr sz="900">
              <a:solidFill>
                <a:srgbClr val="9E9E9E"/>
              </a:solidFill>
              <a:latin typeface="Poppins"/>
              <a:ea typeface="Poppins"/>
              <a:cs typeface="Poppins"/>
              <a:sym typeface="Poppins"/>
            </a:endParaRPr>
          </a:p>
        </p:txBody>
      </p:sp>
      <p:sp>
        <p:nvSpPr>
          <p:cNvPr id="248" name="Google Shape;248;p42"/>
          <p:cNvSpPr txBox="1">
            <a:spLocks noGrp="1"/>
          </p:cNvSpPr>
          <p:nvPr>
            <p:ph type="body" idx="4294967295"/>
          </p:nvPr>
        </p:nvSpPr>
        <p:spPr>
          <a:xfrm>
            <a:off x="266625" y="1104400"/>
            <a:ext cx="3754500" cy="30039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200">
                <a:solidFill>
                  <a:srgbClr val="000000"/>
                </a:solidFill>
                <a:latin typeface="Poppins SemiBold"/>
                <a:ea typeface="Poppins SemiBold"/>
                <a:cs typeface="Poppins SemiBold"/>
                <a:sym typeface="Poppins SemiBold"/>
              </a:rPr>
              <a:t>Making sure typos (misspellings) can still drive revenue </a:t>
            </a:r>
            <a:endParaRPr sz="2200">
              <a:solidFill>
                <a:srgbClr val="000000"/>
              </a:solidFill>
              <a:latin typeface="Poppins SemiBold"/>
              <a:ea typeface="Poppins SemiBold"/>
              <a:cs typeface="Poppins SemiBold"/>
              <a:sym typeface="Poppins SemiBold"/>
            </a:endParaRPr>
          </a:p>
          <a:p>
            <a:pPr marL="0" lvl="0" indent="0" algn="l" rtl="0">
              <a:lnSpc>
                <a:spcPct val="100000"/>
              </a:lnSpc>
              <a:spcBef>
                <a:spcPts val="1000"/>
              </a:spcBef>
              <a:spcAft>
                <a:spcPts val="0"/>
              </a:spcAft>
              <a:buNone/>
            </a:pPr>
            <a:r>
              <a:rPr lang="en" sz="1400" b="1">
                <a:latin typeface="Poppins"/>
                <a:ea typeface="Poppins"/>
                <a:cs typeface="Poppins"/>
                <a:sym typeface="Poppins"/>
              </a:rPr>
              <a:t>A search for “Vordan” or “Vordans’ on</a:t>
            </a:r>
            <a:r>
              <a:rPr lang="en" sz="1400" b="1">
                <a:solidFill>
                  <a:srgbClr val="A1D6CA"/>
                </a:solidFill>
                <a:latin typeface="Poppins"/>
                <a:ea typeface="Poppins"/>
                <a:cs typeface="Poppins"/>
                <a:sym typeface="Poppins"/>
              </a:rPr>
              <a:t> </a:t>
            </a:r>
            <a:r>
              <a:rPr lang="en" sz="1400" b="1">
                <a:solidFill>
                  <a:srgbClr val="00FF00"/>
                </a:solidFill>
                <a:latin typeface="Poppins"/>
                <a:ea typeface="Poppins"/>
                <a:cs typeface="Poppins"/>
                <a:sym typeface="Poppins"/>
              </a:rPr>
              <a:t>Function 18 </a:t>
            </a:r>
            <a:r>
              <a:rPr lang="en" sz="1400" b="1">
                <a:latin typeface="Poppins"/>
                <a:ea typeface="Poppins"/>
                <a:cs typeface="Poppins"/>
                <a:sym typeface="Poppins"/>
              </a:rPr>
              <a:t>provides accurate results. </a:t>
            </a:r>
            <a:r>
              <a:rPr lang="en" sz="1400" b="1">
                <a:solidFill>
                  <a:srgbClr val="FF0000"/>
                </a:solidFill>
                <a:latin typeface="Poppins"/>
                <a:ea typeface="Poppins"/>
                <a:cs typeface="Poppins"/>
                <a:sym typeface="Poppins"/>
              </a:rPr>
              <a:t> </a:t>
            </a:r>
            <a:endParaRPr sz="1400" b="1">
              <a:solidFill>
                <a:srgbClr val="000000"/>
              </a:solidFill>
              <a:latin typeface="Poppins"/>
              <a:ea typeface="Poppins"/>
              <a:cs typeface="Poppins"/>
              <a:sym typeface="Poppins"/>
            </a:endParaRPr>
          </a:p>
          <a:p>
            <a:pPr marL="0" lvl="0" indent="0" algn="l" rtl="0">
              <a:lnSpc>
                <a:spcPct val="115000"/>
              </a:lnSpc>
              <a:spcBef>
                <a:spcPts val="1000"/>
              </a:spcBef>
              <a:spcAft>
                <a:spcPts val="1200"/>
              </a:spcAft>
              <a:buClr>
                <a:schemeClr val="dk1"/>
              </a:buClr>
              <a:buSzPts val="1100"/>
              <a:buFont typeface="Arial"/>
              <a:buNone/>
            </a:pPr>
            <a:r>
              <a:rPr lang="en" sz="1200">
                <a:latin typeface="Poppins"/>
                <a:ea typeface="Poppins"/>
                <a:cs typeface="Poppins"/>
                <a:sym typeface="Poppins"/>
              </a:rPr>
              <a:t>Shoppers will abandon a website if they can’t find what they are looking for, even if they misspelled it! For 56% of retailers, their search experiences are just not surfacing stock they have because of simple typos. Processing natural language, including mistakes, is vital to improving conversion rates.</a:t>
            </a:r>
            <a:endParaRPr sz="1200">
              <a:latin typeface="Poppins"/>
              <a:ea typeface="Poppins"/>
              <a:cs typeface="Poppins"/>
              <a:sym typeface="Poppins"/>
            </a:endParaRPr>
          </a:p>
        </p:txBody>
      </p:sp>
      <p:pic>
        <p:nvPicPr>
          <p:cNvPr id="249" name="Google Shape;249;p42"/>
          <p:cNvPicPr preferRelativeResize="0"/>
          <p:nvPr/>
        </p:nvPicPr>
        <p:blipFill>
          <a:blip r:embed="rId5">
            <a:alphaModFix/>
          </a:blip>
          <a:stretch>
            <a:fillRect/>
          </a:stretch>
        </p:blipFill>
        <p:spPr>
          <a:xfrm>
            <a:off x="3914048" y="34600"/>
            <a:ext cx="2375855" cy="5143501"/>
          </a:xfrm>
          <a:prstGeom prst="rect">
            <a:avLst/>
          </a:prstGeom>
          <a:noFill/>
          <a:ln>
            <a:noFill/>
          </a:ln>
        </p:spPr>
      </p:pic>
      <p:pic>
        <p:nvPicPr>
          <p:cNvPr id="250" name="Google Shape;250;p42"/>
          <p:cNvPicPr preferRelativeResize="0"/>
          <p:nvPr/>
        </p:nvPicPr>
        <p:blipFill rotWithShape="1">
          <a:blip r:embed="rId6">
            <a:alphaModFix/>
          </a:blip>
          <a:srcRect l="960" r="-959"/>
          <a:stretch/>
        </p:blipFill>
        <p:spPr>
          <a:xfrm>
            <a:off x="2012925" y="-684800"/>
            <a:ext cx="6220950" cy="6791499"/>
          </a:xfrm>
          <a:prstGeom prst="rect">
            <a:avLst/>
          </a:prstGeom>
          <a:noFill/>
          <a:ln>
            <a:noFill/>
          </a:ln>
        </p:spPr>
      </p:pic>
      <p:pic>
        <p:nvPicPr>
          <p:cNvPr id="251" name="Google Shape;251;p42"/>
          <p:cNvPicPr preferRelativeResize="0"/>
          <p:nvPr/>
        </p:nvPicPr>
        <p:blipFill>
          <a:blip r:embed="rId7">
            <a:alphaModFix/>
          </a:blip>
          <a:stretch>
            <a:fillRect/>
          </a:stretch>
        </p:blipFill>
        <p:spPr>
          <a:xfrm>
            <a:off x="6609448" y="34600"/>
            <a:ext cx="2375855" cy="5143501"/>
          </a:xfrm>
          <a:prstGeom prst="rect">
            <a:avLst/>
          </a:prstGeom>
          <a:noFill/>
          <a:ln>
            <a:noFill/>
          </a:ln>
        </p:spPr>
      </p:pic>
      <p:pic>
        <p:nvPicPr>
          <p:cNvPr id="252" name="Google Shape;252;p42"/>
          <p:cNvPicPr preferRelativeResize="0"/>
          <p:nvPr/>
        </p:nvPicPr>
        <p:blipFill rotWithShape="1">
          <a:blip r:embed="rId6">
            <a:alphaModFix/>
          </a:blip>
          <a:srcRect l="960" r="-959"/>
          <a:stretch/>
        </p:blipFill>
        <p:spPr>
          <a:xfrm>
            <a:off x="4740450" y="-738350"/>
            <a:ext cx="6220950" cy="6791499"/>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82C9B989EBD4CA44D0A4826F1B8F8" ma:contentTypeVersion="16" ma:contentTypeDescription="Create a new document." ma:contentTypeScope="" ma:versionID="eea6b71e3f74a9dc881d8e3654d36929">
  <xsd:schema xmlns:xsd="http://www.w3.org/2001/XMLSchema" xmlns:xs="http://www.w3.org/2001/XMLSchema" xmlns:p="http://schemas.microsoft.com/office/2006/metadata/properties" xmlns:ns2="4310cb1b-d45e-4686-a079-ecf439285e75" xmlns:ns3="a064165b-b954-4152-a112-287afbc91a95" targetNamespace="http://schemas.microsoft.com/office/2006/metadata/properties" ma:root="true" ma:fieldsID="f9c964c2d098a97087644f77eb462dfd" ns2:_="" ns3:_="">
    <xsd:import namespace="4310cb1b-d45e-4686-a079-ecf439285e75"/>
    <xsd:import namespace="a064165b-b954-4152-a112-287afbc91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0cb1b-d45e-4686-a079-ecf439285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1bae562-d410-4a1f-a228-a6c3a4c4c9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64165b-b954-4152-a112-287afbc91a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dc95af-43e9-4a65-b8ee-3c591b4520d9}" ma:internalName="TaxCatchAll" ma:showField="CatchAllData" ma:web="a064165b-b954-4152-a112-287afbc91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858CE5-4C00-4FF3-9A75-053ABACE8B4C}"/>
</file>

<file path=customXml/itemProps2.xml><?xml version="1.0" encoding="utf-8"?>
<ds:datastoreItem xmlns:ds="http://schemas.openxmlformats.org/officeDocument/2006/customXml" ds:itemID="{3DF32CF4-1E1B-4E08-84AB-54FB27EC7B08}"/>
</file>

<file path=docProps/app.xml><?xml version="1.0" encoding="utf-8"?>
<Properties xmlns="http://schemas.openxmlformats.org/officeDocument/2006/extended-properties" xmlns:vt="http://schemas.openxmlformats.org/officeDocument/2006/docPropsVTypes">
  <TotalTime>0</TotalTime>
  <Words>1015</Words>
  <Application>Microsoft Macintosh PowerPoint</Application>
  <PresentationFormat>On-screen Show (16:9)</PresentationFormat>
  <Paragraphs>128</Paragraphs>
  <Slides>25</Slides>
  <Notes>25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Roboto</vt:lpstr>
      <vt:lpstr>Poppins Light</vt:lpstr>
      <vt:lpstr>Arial</vt:lpstr>
      <vt:lpstr>Poppins SemiBold</vt:lpstr>
      <vt:lpstr>Calibri</vt:lpstr>
      <vt:lpstr>Lato</vt:lpstr>
      <vt:lpstr>Poppins</vt:lpstr>
      <vt:lpstr>Roboto Slab</vt:lpstr>
      <vt:lpstr>Marina</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Lynn Barlow</cp:lastModifiedBy>
  <cp:revision>1</cp:revision>
  <dcterms:modified xsi:type="dcterms:W3CDTF">2023-06-12T16:10:15Z</dcterms:modified>
</cp:coreProperties>
</file>